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40" r:id="rId1"/>
  </p:sldMasterIdLst>
  <p:sldIdLst>
    <p:sldId id="340" r:id="rId2"/>
    <p:sldId id="359" r:id="rId3"/>
    <p:sldId id="341" r:id="rId4"/>
    <p:sldId id="366" r:id="rId5"/>
    <p:sldId id="342" r:id="rId6"/>
    <p:sldId id="343" r:id="rId7"/>
    <p:sldId id="294" r:id="rId8"/>
    <p:sldId id="344" r:id="rId9"/>
    <p:sldId id="298" r:id="rId10"/>
    <p:sldId id="348" r:id="rId11"/>
    <p:sldId id="349" r:id="rId12"/>
    <p:sldId id="351" r:id="rId13"/>
    <p:sldId id="356" r:id="rId14"/>
    <p:sldId id="357" r:id="rId15"/>
    <p:sldId id="346" r:id="rId16"/>
    <p:sldId id="369" r:id="rId17"/>
    <p:sldId id="358" r:id="rId18"/>
    <p:sldId id="354" r:id="rId19"/>
    <p:sldId id="353" r:id="rId20"/>
    <p:sldId id="360" r:id="rId21"/>
    <p:sldId id="368" r:id="rId22"/>
    <p:sldId id="347" r:id="rId23"/>
    <p:sldId id="352" r:id="rId24"/>
    <p:sldId id="361" r:id="rId25"/>
    <p:sldId id="362" r:id="rId26"/>
    <p:sldId id="363" r:id="rId27"/>
    <p:sldId id="350" r:id="rId28"/>
    <p:sldId id="355" r:id="rId29"/>
    <p:sldId id="364" r:id="rId30"/>
    <p:sldId id="36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2" d="100"/>
          <a:sy n="82" d="100"/>
        </p:scale>
        <p:origin x="71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E08799-5971-469E-B6BD-5EA248E22CB0}" type="datetimeFigureOut">
              <a:rPr lang="en-IN" smtClean="0"/>
              <a:pPr/>
              <a:t>30-05-2023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A47B18-9C65-409B-8C66-C5F268E71C44}" type="slidenum">
              <a:rPr lang="en-IN" smtClean="0"/>
              <a:pPr/>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273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E08799-5971-469E-B6BD-5EA248E22CB0}" type="datetimeFigureOut">
              <a:rPr lang="en-IN" smtClean="0"/>
              <a:pPr/>
              <a:t>30-05-2023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A47B18-9C65-409B-8C66-C5F268E71C44}" type="slidenum">
              <a:rPr lang="en-IN" smtClean="0"/>
              <a:pPr/>
              <a:t>‹#›</a:t>
            </a:fld>
            <a:endParaRPr lang="en-IN"/>
          </a:p>
        </p:txBody>
      </p:sp>
    </p:spTree>
    <p:extLst>
      <p:ext uri="{BB962C8B-B14F-4D97-AF65-F5344CB8AC3E}">
        <p14:creationId xmlns:p14="http://schemas.microsoft.com/office/powerpoint/2010/main" val="1353020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E08799-5971-469E-B6BD-5EA248E22CB0}" type="datetimeFigureOut">
              <a:rPr lang="en-IN" smtClean="0"/>
              <a:pPr/>
              <a:t>30-05-2023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A47B18-9C65-409B-8C66-C5F268E71C44}" type="slidenum">
              <a:rPr lang="en-IN" smtClean="0"/>
              <a:pPr/>
              <a:t>‹#›</a:t>
            </a:fld>
            <a:endParaRPr lang="en-IN"/>
          </a:p>
        </p:txBody>
      </p:sp>
    </p:spTree>
    <p:extLst>
      <p:ext uri="{BB962C8B-B14F-4D97-AF65-F5344CB8AC3E}">
        <p14:creationId xmlns:p14="http://schemas.microsoft.com/office/powerpoint/2010/main" val="2562976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E08799-5971-469E-B6BD-5EA248E22CB0}" type="datetimeFigureOut">
              <a:rPr lang="en-IN" smtClean="0"/>
              <a:pPr/>
              <a:t>30-05-2023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A47B18-9C65-409B-8C66-C5F268E71C44}" type="slidenum">
              <a:rPr lang="en-IN" smtClean="0"/>
              <a:pPr/>
              <a:t>‹#›</a:t>
            </a:fld>
            <a:endParaRPr lang="en-IN"/>
          </a:p>
        </p:txBody>
      </p:sp>
    </p:spTree>
    <p:extLst>
      <p:ext uri="{BB962C8B-B14F-4D97-AF65-F5344CB8AC3E}">
        <p14:creationId xmlns:p14="http://schemas.microsoft.com/office/powerpoint/2010/main" val="3971070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E08799-5971-469E-B6BD-5EA248E22CB0}" type="datetimeFigureOut">
              <a:rPr lang="en-IN" smtClean="0"/>
              <a:pPr/>
              <a:t>30-05-2023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9A47B18-9C65-409B-8C66-C5F268E71C44}" type="slidenum">
              <a:rPr lang="en-IN" smtClean="0"/>
              <a:pPr/>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163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E08799-5971-469E-B6BD-5EA248E22CB0}" type="datetimeFigureOut">
              <a:rPr lang="en-IN" smtClean="0"/>
              <a:pPr/>
              <a:t>30-05-2023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A47B18-9C65-409B-8C66-C5F268E71C44}" type="slidenum">
              <a:rPr lang="en-IN" smtClean="0"/>
              <a:pPr/>
              <a:t>‹#›</a:t>
            </a:fld>
            <a:endParaRPr lang="en-IN"/>
          </a:p>
        </p:txBody>
      </p:sp>
    </p:spTree>
    <p:extLst>
      <p:ext uri="{BB962C8B-B14F-4D97-AF65-F5344CB8AC3E}">
        <p14:creationId xmlns:p14="http://schemas.microsoft.com/office/powerpoint/2010/main" val="2382221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E08799-5971-469E-B6BD-5EA248E22CB0}" type="datetimeFigureOut">
              <a:rPr lang="en-IN" smtClean="0"/>
              <a:pPr/>
              <a:t>30-05-2023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9A47B18-9C65-409B-8C66-C5F268E71C44}" type="slidenum">
              <a:rPr lang="en-IN" smtClean="0"/>
              <a:pPr/>
              <a:t>‹#›</a:t>
            </a:fld>
            <a:endParaRPr lang="en-IN"/>
          </a:p>
        </p:txBody>
      </p:sp>
    </p:spTree>
    <p:extLst>
      <p:ext uri="{BB962C8B-B14F-4D97-AF65-F5344CB8AC3E}">
        <p14:creationId xmlns:p14="http://schemas.microsoft.com/office/powerpoint/2010/main" val="3296376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E08799-5971-469E-B6BD-5EA248E22CB0}" type="datetimeFigureOut">
              <a:rPr lang="en-IN" smtClean="0"/>
              <a:pPr/>
              <a:t>30-05-2023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9A47B18-9C65-409B-8C66-C5F268E71C44}" type="slidenum">
              <a:rPr lang="en-IN" smtClean="0"/>
              <a:pPr/>
              <a:t>‹#›</a:t>
            </a:fld>
            <a:endParaRPr lang="en-IN"/>
          </a:p>
        </p:txBody>
      </p:sp>
    </p:spTree>
    <p:extLst>
      <p:ext uri="{BB962C8B-B14F-4D97-AF65-F5344CB8AC3E}">
        <p14:creationId xmlns:p14="http://schemas.microsoft.com/office/powerpoint/2010/main" val="1954016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4E08799-5971-469E-B6BD-5EA248E22CB0}" type="datetimeFigureOut">
              <a:rPr lang="en-IN" smtClean="0"/>
              <a:pPr/>
              <a:t>30-05-2023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F9A47B18-9C65-409B-8C66-C5F268E71C44}" type="slidenum">
              <a:rPr lang="en-IN" smtClean="0"/>
              <a:pPr/>
              <a:t>‹#›</a:t>
            </a:fld>
            <a:endParaRPr lang="en-IN"/>
          </a:p>
        </p:txBody>
      </p:sp>
    </p:spTree>
    <p:extLst>
      <p:ext uri="{BB962C8B-B14F-4D97-AF65-F5344CB8AC3E}">
        <p14:creationId xmlns:p14="http://schemas.microsoft.com/office/powerpoint/2010/main" val="3179449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4E08799-5971-469E-B6BD-5EA248E22CB0}" type="datetimeFigureOut">
              <a:rPr lang="en-IN" smtClean="0"/>
              <a:pPr/>
              <a:t>30-05-2023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9A47B18-9C65-409B-8C66-C5F268E71C44}" type="slidenum">
              <a:rPr lang="en-IN" smtClean="0"/>
              <a:pPr/>
              <a:t>‹#›</a:t>
            </a:fld>
            <a:endParaRPr lang="en-IN"/>
          </a:p>
        </p:txBody>
      </p:sp>
    </p:spTree>
    <p:extLst>
      <p:ext uri="{BB962C8B-B14F-4D97-AF65-F5344CB8AC3E}">
        <p14:creationId xmlns:p14="http://schemas.microsoft.com/office/powerpoint/2010/main" val="2529309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E08799-5971-469E-B6BD-5EA248E22CB0}" type="datetimeFigureOut">
              <a:rPr lang="en-IN" smtClean="0"/>
              <a:pPr/>
              <a:t>30-05-2023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9A47B18-9C65-409B-8C66-C5F268E71C44}" type="slidenum">
              <a:rPr lang="en-IN" smtClean="0"/>
              <a:pPr/>
              <a:t>‹#›</a:t>
            </a:fld>
            <a:endParaRPr lang="en-IN"/>
          </a:p>
        </p:txBody>
      </p:sp>
    </p:spTree>
    <p:extLst>
      <p:ext uri="{BB962C8B-B14F-4D97-AF65-F5344CB8AC3E}">
        <p14:creationId xmlns:p14="http://schemas.microsoft.com/office/powerpoint/2010/main" val="796216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4E08799-5971-469E-B6BD-5EA248E22CB0}" type="datetimeFigureOut">
              <a:rPr lang="en-IN" smtClean="0"/>
              <a:pPr/>
              <a:t>30-05-2023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9A47B18-9C65-409B-8C66-C5F268E71C44}" type="slidenum">
              <a:rPr lang="en-IN" smtClean="0"/>
              <a:pPr/>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971307"/>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6.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16.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9.gif"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2.xml.rels><?xml version="1.0" encoding="UTF-8" standalone="yes"?>
<Relationships xmlns="http://schemas.openxmlformats.org/package/2006/relationships"><Relationship Id="rId2" Type="http://schemas.openxmlformats.org/officeDocument/2006/relationships/image" Target="../media/image10.jpg" /><Relationship Id="rId1" Type="http://schemas.openxmlformats.org/officeDocument/2006/relationships/slideLayout" Target="../slideLayouts/slideLayout6.xml" /></Relationships>
</file>

<file path=ppt/slides/_rels/slide23.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1.jpeg"/>
          <p:cNvPicPr/>
          <p:nvPr/>
        </p:nvPicPr>
        <p:blipFill>
          <a:blip r:embed="rId2" cstate="print"/>
          <a:stretch>
            <a:fillRect/>
          </a:stretch>
        </p:blipFill>
        <p:spPr>
          <a:xfrm>
            <a:off x="0" y="11106"/>
            <a:ext cx="12192000" cy="1764045"/>
          </a:xfrm>
          <a:prstGeom prst="rect">
            <a:avLst/>
          </a:prstGeom>
        </p:spPr>
      </p:pic>
      <p:sp>
        <p:nvSpPr>
          <p:cNvPr id="5" name="TextBox 4">
            <a:extLst>
              <a:ext uri="{FF2B5EF4-FFF2-40B4-BE49-F238E27FC236}">
                <a16:creationId xmlns:a16="http://schemas.microsoft.com/office/drawing/2014/main" id="{202AFFCA-4F23-F59A-8DAF-0C24F473380E}"/>
              </a:ext>
            </a:extLst>
          </p:cNvPr>
          <p:cNvSpPr txBox="1"/>
          <p:nvPr/>
        </p:nvSpPr>
        <p:spPr>
          <a:xfrm>
            <a:off x="491024" y="4310166"/>
            <a:ext cx="4627984" cy="1631216"/>
          </a:xfrm>
          <a:prstGeom prst="rect">
            <a:avLst/>
          </a:prstGeom>
          <a:noFill/>
        </p:spPr>
        <p:txBody>
          <a:bodyPr wrap="square">
            <a:spAutoFit/>
          </a:bodyPr>
          <a:lstStyle/>
          <a:p>
            <a:pPr lvl="0"/>
            <a:r>
              <a:rPr lang="en-US" sz="2000" dirty="0"/>
              <a:t>2211CS010361:-M.VAISHNAVI</a:t>
            </a:r>
            <a:endParaRPr lang="en-IN" sz="2000" dirty="0"/>
          </a:p>
          <a:p>
            <a:pPr lvl="0"/>
            <a:r>
              <a:rPr lang="en-US" sz="2000" dirty="0"/>
              <a:t>2211CS010370:-M.SANTHOSH REDDY</a:t>
            </a:r>
            <a:endParaRPr lang="en-IN" sz="2000" dirty="0"/>
          </a:p>
          <a:p>
            <a:pPr lvl="0"/>
            <a:r>
              <a:rPr lang="en-US" sz="2000" dirty="0"/>
              <a:t>2211CS010393:-M.ROHITH REDDY</a:t>
            </a:r>
            <a:endParaRPr lang="en-IN" sz="2000" dirty="0"/>
          </a:p>
          <a:p>
            <a:pPr lvl="0"/>
            <a:r>
              <a:rPr lang="en-US" sz="2000" dirty="0"/>
              <a:t>2211CS010425:-P.LAXMI PRASANNA</a:t>
            </a:r>
            <a:endParaRPr lang="en-IN" sz="2000" dirty="0"/>
          </a:p>
          <a:p>
            <a:pPr lvl="0"/>
            <a:r>
              <a:rPr lang="en-US" sz="2000" dirty="0"/>
              <a:t>2211CS010443:-P.VAMSI VARDHAN REDDY</a:t>
            </a:r>
            <a:endParaRPr lang="en-IN" sz="2000" dirty="0"/>
          </a:p>
        </p:txBody>
      </p:sp>
      <p:sp>
        <p:nvSpPr>
          <p:cNvPr id="7" name="Title 6">
            <a:extLst>
              <a:ext uri="{FF2B5EF4-FFF2-40B4-BE49-F238E27FC236}">
                <a16:creationId xmlns:a16="http://schemas.microsoft.com/office/drawing/2014/main" id="{586ECC36-211B-7950-B6AE-4C73BBEB9618}"/>
              </a:ext>
            </a:extLst>
          </p:cNvPr>
          <p:cNvSpPr>
            <a:spLocks noGrp="1"/>
          </p:cNvSpPr>
          <p:nvPr>
            <p:ph type="title"/>
          </p:nvPr>
        </p:nvSpPr>
        <p:spPr>
          <a:xfrm>
            <a:off x="1253981" y="1835312"/>
            <a:ext cx="10016411" cy="1169551"/>
          </a:xfrm>
        </p:spPr>
        <p:txBody>
          <a:bodyPr>
            <a:normAutofit/>
          </a:bodyPr>
          <a:lstStyle/>
          <a:p>
            <a:r>
              <a:rPr lang="en-IN" sz="3200" b="1" dirty="0"/>
              <a:t>                  </a:t>
            </a:r>
            <a:r>
              <a:rPr lang="en-IN" sz="3200" b="1" u="sng" dirty="0"/>
              <a:t>Application Development</a:t>
            </a:r>
            <a:r>
              <a:rPr lang="en-IN" sz="4000" b="1" u="sng" dirty="0"/>
              <a:t> – </a:t>
            </a:r>
            <a:r>
              <a:rPr lang="en-IN" sz="3200" b="1" u="sng" dirty="0"/>
              <a:t>Python Explore</a:t>
            </a:r>
            <a:br>
              <a:rPr lang="en-IN" sz="3200" b="1" dirty="0"/>
            </a:br>
            <a:endParaRPr lang="en-IN" sz="3200" b="1" dirty="0"/>
          </a:p>
        </p:txBody>
      </p:sp>
      <p:sp>
        <p:nvSpPr>
          <p:cNvPr id="16" name="TextBox 15">
            <a:extLst>
              <a:ext uri="{FF2B5EF4-FFF2-40B4-BE49-F238E27FC236}">
                <a16:creationId xmlns:a16="http://schemas.microsoft.com/office/drawing/2014/main" id="{FD243F5F-C6BC-ABBA-A35A-CCAF6EB89C68}"/>
              </a:ext>
            </a:extLst>
          </p:cNvPr>
          <p:cNvSpPr txBox="1"/>
          <p:nvPr/>
        </p:nvSpPr>
        <p:spPr>
          <a:xfrm>
            <a:off x="2745533" y="2612312"/>
            <a:ext cx="6097554" cy="830997"/>
          </a:xfrm>
          <a:prstGeom prst="rect">
            <a:avLst/>
          </a:prstGeom>
          <a:noFill/>
        </p:spPr>
        <p:txBody>
          <a:bodyPr wrap="square">
            <a:spAutoFit/>
          </a:bodyPr>
          <a:lstStyle/>
          <a:p>
            <a:pPr algn="ctr"/>
            <a:r>
              <a:rPr lang="en-US" sz="2400" b="1" dirty="0">
                <a:solidFill>
                  <a:srgbClr val="FFFF00"/>
                </a:solidFill>
                <a:latin typeface="Candara" panose="020E0502030303020204" pitchFamily="34" charset="0"/>
              </a:rPr>
              <a:t>An android application based on attendance system using face-recognition</a:t>
            </a:r>
            <a:endParaRPr lang="en-IN" sz="2400" b="1" dirty="0">
              <a:solidFill>
                <a:srgbClr val="FFFF00"/>
              </a:solidFill>
            </a:endParaRPr>
          </a:p>
        </p:txBody>
      </p:sp>
      <p:sp>
        <p:nvSpPr>
          <p:cNvPr id="18" name="TextBox 17">
            <a:extLst>
              <a:ext uri="{FF2B5EF4-FFF2-40B4-BE49-F238E27FC236}">
                <a16:creationId xmlns:a16="http://schemas.microsoft.com/office/drawing/2014/main" id="{AF6AC5BD-CB41-3072-B2C9-ACD59163AA76}"/>
              </a:ext>
            </a:extLst>
          </p:cNvPr>
          <p:cNvSpPr txBox="1"/>
          <p:nvPr/>
        </p:nvSpPr>
        <p:spPr>
          <a:xfrm>
            <a:off x="513184" y="3505942"/>
            <a:ext cx="2232349" cy="646331"/>
          </a:xfrm>
          <a:prstGeom prst="rect">
            <a:avLst/>
          </a:prstGeom>
          <a:noFill/>
        </p:spPr>
        <p:txBody>
          <a:bodyPr wrap="square">
            <a:spAutoFit/>
          </a:bodyPr>
          <a:lstStyle/>
          <a:p>
            <a:r>
              <a:rPr lang="en-IN" b="1" u="sng" dirty="0"/>
              <a:t>BATCH</a:t>
            </a:r>
            <a:r>
              <a:rPr lang="en-IN" b="1" dirty="0"/>
              <a:t>:-CSE(Sigma)</a:t>
            </a:r>
          </a:p>
          <a:p>
            <a:r>
              <a:rPr lang="en-IN" b="1" u="sng" dirty="0"/>
              <a:t>GROUP</a:t>
            </a:r>
            <a:r>
              <a:rPr lang="en-IN" b="1" dirty="0"/>
              <a:t>:-4</a:t>
            </a:r>
          </a:p>
        </p:txBody>
      </p:sp>
      <p:sp>
        <p:nvSpPr>
          <p:cNvPr id="20" name="TextBox 19">
            <a:extLst>
              <a:ext uri="{FF2B5EF4-FFF2-40B4-BE49-F238E27FC236}">
                <a16:creationId xmlns:a16="http://schemas.microsoft.com/office/drawing/2014/main" id="{37F116DD-B494-097F-A23E-60D147E18DC9}"/>
              </a:ext>
            </a:extLst>
          </p:cNvPr>
          <p:cNvSpPr txBox="1"/>
          <p:nvPr/>
        </p:nvSpPr>
        <p:spPr>
          <a:xfrm>
            <a:off x="6027576" y="5022688"/>
            <a:ext cx="5868955" cy="1169551"/>
          </a:xfrm>
          <a:prstGeom prst="rect">
            <a:avLst/>
          </a:prstGeom>
          <a:noFill/>
        </p:spPr>
        <p:txBody>
          <a:bodyPr wrap="square">
            <a:spAutoFit/>
          </a:bodyPr>
          <a:lstStyle/>
          <a:p>
            <a:r>
              <a:rPr lang="en-IN" sz="2400" u="sng" dirty="0"/>
              <a:t>UNDER THE ESTEEMED GUIDANCE OF</a:t>
            </a:r>
          </a:p>
          <a:p>
            <a:endParaRPr lang="en-IN" dirty="0"/>
          </a:p>
          <a:p>
            <a:r>
              <a:rPr lang="en-IN" sz="2800" dirty="0" err="1"/>
              <a:t>Mr.V.Gopi</a:t>
            </a:r>
            <a:r>
              <a:rPr lang="en-IN" sz="2800" dirty="0"/>
              <a:t> Tilak (Assistance Prof.. CSE)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B212-9FD9-8498-47C5-1E6418922C21}"/>
              </a:ext>
            </a:extLst>
          </p:cNvPr>
          <p:cNvSpPr>
            <a:spLocks noGrp="1"/>
          </p:cNvSpPr>
          <p:nvPr>
            <p:ph type="title"/>
          </p:nvPr>
        </p:nvSpPr>
        <p:spPr>
          <a:xfrm>
            <a:off x="1181255" y="821093"/>
            <a:ext cx="8709193" cy="905069"/>
          </a:xfrm>
        </p:spPr>
        <p:txBody>
          <a:bodyPr/>
          <a:lstStyle/>
          <a:p>
            <a:r>
              <a:rPr lang="en-US" b="1" dirty="0">
                <a:solidFill>
                  <a:srgbClr val="FFFF00"/>
                </a:solidFill>
              </a:rPr>
              <a:t>TECHNOIOGIES EMPLOYED :</a:t>
            </a:r>
            <a:endParaRPr lang="en-IN" b="1" dirty="0">
              <a:solidFill>
                <a:srgbClr val="FFFF00"/>
              </a:solidFill>
            </a:endParaRPr>
          </a:p>
        </p:txBody>
      </p:sp>
      <p:sp>
        <p:nvSpPr>
          <p:cNvPr id="4" name="TextBox 3">
            <a:extLst>
              <a:ext uri="{FF2B5EF4-FFF2-40B4-BE49-F238E27FC236}">
                <a16:creationId xmlns:a16="http://schemas.microsoft.com/office/drawing/2014/main" id="{B3C77BC9-EA39-9FDA-98A4-78C6042818C4}"/>
              </a:ext>
            </a:extLst>
          </p:cNvPr>
          <p:cNvSpPr txBox="1"/>
          <p:nvPr/>
        </p:nvSpPr>
        <p:spPr>
          <a:xfrm>
            <a:off x="1084215" y="2258008"/>
            <a:ext cx="10058399" cy="2677656"/>
          </a:xfrm>
          <a:prstGeom prst="rect">
            <a:avLst/>
          </a:prstGeom>
          <a:noFill/>
        </p:spPr>
        <p:txBody>
          <a:bodyPr wrap="square">
            <a:spAutoFit/>
          </a:bodyPr>
          <a:lstStyle/>
          <a:p>
            <a:r>
              <a:rPr lang="en-US" sz="2800" b="1" dirty="0" err="1">
                <a:solidFill>
                  <a:schemeClr val="tx1">
                    <a:lumMod val="95000"/>
                  </a:schemeClr>
                </a:solidFill>
              </a:rPr>
              <a:t>FaceNet</a:t>
            </a:r>
            <a:r>
              <a:rPr lang="en-US" sz="2800" b="1" dirty="0">
                <a:solidFill>
                  <a:schemeClr val="tx1">
                    <a:lumMod val="95000"/>
                  </a:schemeClr>
                </a:solidFill>
              </a:rPr>
              <a:t> : </a:t>
            </a:r>
            <a:r>
              <a:rPr lang="en-US" sz="2800" dirty="0" err="1"/>
              <a:t>FaceNet</a:t>
            </a:r>
            <a:r>
              <a:rPr lang="en-US" sz="2800" dirty="0"/>
              <a:t> is a face recognition system developed by Google researchers that uses deep learning to recognize human faces in images and videos. It is based on a deep convolutional neural network (CNN) architecture that is trained on a large dataset of face images to learn a representation of a face that is invariant to changes in pose, lighting, and expression.</a:t>
            </a:r>
          </a:p>
        </p:txBody>
      </p:sp>
    </p:spTree>
    <p:extLst>
      <p:ext uri="{BB962C8B-B14F-4D97-AF65-F5344CB8AC3E}">
        <p14:creationId xmlns:p14="http://schemas.microsoft.com/office/powerpoint/2010/main" val="2701897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1FBA98-E5BA-D335-A685-8D10247EF788}"/>
              </a:ext>
            </a:extLst>
          </p:cNvPr>
          <p:cNvSpPr txBox="1"/>
          <p:nvPr/>
        </p:nvSpPr>
        <p:spPr>
          <a:xfrm>
            <a:off x="186611" y="398498"/>
            <a:ext cx="12045821" cy="707886"/>
          </a:xfrm>
          <a:prstGeom prst="rect">
            <a:avLst/>
          </a:prstGeom>
          <a:noFill/>
        </p:spPr>
        <p:txBody>
          <a:bodyPr wrap="square">
            <a:spAutoFit/>
          </a:bodyPr>
          <a:lstStyle/>
          <a:p>
            <a:r>
              <a:rPr lang="en-US" sz="4000" u="sng" dirty="0">
                <a:solidFill>
                  <a:srgbClr val="FFC000"/>
                </a:solidFill>
              </a:rPr>
              <a:t>CHALLENGES  FACED  AND HOW  THEY  WERE  RESOLVED</a:t>
            </a:r>
          </a:p>
        </p:txBody>
      </p:sp>
      <p:sp>
        <p:nvSpPr>
          <p:cNvPr id="8" name="TextBox 7">
            <a:extLst>
              <a:ext uri="{FF2B5EF4-FFF2-40B4-BE49-F238E27FC236}">
                <a16:creationId xmlns:a16="http://schemas.microsoft.com/office/drawing/2014/main" id="{AE05F55E-451A-6034-9F1D-5522A4B9C80B}"/>
              </a:ext>
            </a:extLst>
          </p:cNvPr>
          <p:cNvSpPr txBox="1"/>
          <p:nvPr/>
        </p:nvSpPr>
        <p:spPr>
          <a:xfrm>
            <a:off x="373223" y="1418253"/>
            <a:ext cx="11297816" cy="830997"/>
          </a:xfrm>
          <a:prstGeom prst="rect">
            <a:avLst/>
          </a:prstGeom>
          <a:noFill/>
        </p:spPr>
        <p:txBody>
          <a:bodyPr wrap="square">
            <a:spAutoFit/>
          </a:bodyPr>
          <a:lstStyle/>
          <a:p>
            <a:r>
              <a:rPr lang="en-IN" sz="2400" dirty="0"/>
              <a:t>The major issue faced during the course of the project was integrating the OpenCV application into the Android Studio:</a:t>
            </a:r>
          </a:p>
        </p:txBody>
      </p:sp>
      <p:sp>
        <p:nvSpPr>
          <p:cNvPr id="10" name="TextBox 9">
            <a:extLst>
              <a:ext uri="{FF2B5EF4-FFF2-40B4-BE49-F238E27FC236}">
                <a16:creationId xmlns:a16="http://schemas.microsoft.com/office/drawing/2014/main" id="{D084C1BE-BDDD-CAA2-42ED-50F4CDE7B898}"/>
              </a:ext>
            </a:extLst>
          </p:cNvPr>
          <p:cNvSpPr txBox="1"/>
          <p:nvPr/>
        </p:nvSpPr>
        <p:spPr>
          <a:xfrm>
            <a:off x="765110" y="2690336"/>
            <a:ext cx="10300996" cy="2554545"/>
          </a:xfrm>
          <a:prstGeom prst="rect">
            <a:avLst/>
          </a:prstGeom>
          <a:noFill/>
        </p:spPr>
        <p:txBody>
          <a:bodyPr wrap="square">
            <a:spAutoFit/>
          </a:bodyPr>
          <a:lstStyle/>
          <a:p>
            <a:pPr marL="285750" indent="-285750">
              <a:buFont typeface="Arial" panose="020B0604020202020204" pitchFamily="34" charset="0"/>
              <a:buChar char="•"/>
            </a:pPr>
            <a:r>
              <a:rPr lang="en-IN" sz="2000" dirty="0"/>
              <a:t> The CV2 python framework for OpenCV is basic and easy to use. Since Android applications are compatible with Java/Kotlin, we had to find a way to resolve this issue</a:t>
            </a:r>
          </a:p>
          <a:p>
            <a:pPr marL="285750" indent="-285750">
              <a:buFont typeface="Arial" panose="020B0604020202020204" pitchFamily="34" charset="0"/>
              <a:buChar char="•"/>
            </a:pPr>
            <a:endParaRPr lang="en-IN" sz="2000" dirty="0"/>
          </a:p>
          <a:p>
            <a:r>
              <a:rPr lang="en-IN" sz="2000" dirty="0"/>
              <a:t>Steps taken to overcome the issue:</a:t>
            </a:r>
          </a:p>
          <a:p>
            <a:endParaRPr lang="en-IN" sz="2000" dirty="0"/>
          </a:p>
          <a:p>
            <a:pPr marL="285750" indent="-285750">
              <a:buFont typeface="Arial" panose="020B0604020202020204" pitchFamily="34" charset="0"/>
              <a:buChar char="•"/>
            </a:pPr>
            <a:r>
              <a:rPr lang="en-IN" sz="2000" dirty="0"/>
              <a:t> We decided to integrate the Android application with Mobile </a:t>
            </a:r>
            <a:r>
              <a:rPr lang="en-IN" sz="2000" dirty="0" err="1"/>
              <a:t>Facenet</a:t>
            </a:r>
            <a:r>
              <a:rPr lang="en-IN" sz="2000" dirty="0"/>
              <a:t>. </a:t>
            </a:r>
            <a:r>
              <a:rPr lang="en-IN" sz="2000" dirty="0" err="1"/>
              <a:t>Eventhough</a:t>
            </a:r>
            <a:r>
              <a:rPr lang="en-IN" sz="2000" dirty="0"/>
              <a:t> the implementation is typical  in android studio, our test implementations showed good accuracy and smooth execution.</a:t>
            </a:r>
          </a:p>
        </p:txBody>
      </p:sp>
    </p:spTree>
    <p:extLst>
      <p:ext uri="{BB962C8B-B14F-4D97-AF65-F5344CB8AC3E}">
        <p14:creationId xmlns:p14="http://schemas.microsoft.com/office/powerpoint/2010/main" val="2185802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3EF8-D176-3190-72AB-D3BFE408A82A}"/>
              </a:ext>
            </a:extLst>
          </p:cNvPr>
          <p:cNvSpPr>
            <a:spLocks noGrp="1"/>
          </p:cNvSpPr>
          <p:nvPr>
            <p:ph type="title"/>
          </p:nvPr>
        </p:nvSpPr>
        <p:spPr/>
        <p:txBody>
          <a:bodyPr>
            <a:normAutofit/>
          </a:bodyPr>
          <a:lstStyle/>
          <a:p>
            <a:r>
              <a:rPr lang="en-IN" sz="5400" b="1" dirty="0">
                <a:solidFill>
                  <a:srgbClr val="FFFF00"/>
                </a:solidFill>
              </a:rPr>
              <a:t>PROPOSED SYSTEM :</a:t>
            </a:r>
          </a:p>
        </p:txBody>
      </p:sp>
      <p:sp>
        <p:nvSpPr>
          <p:cNvPr id="5" name="TextBox 4">
            <a:extLst>
              <a:ext uri="{FF2B5EF4-FFF2-40B4-BE49-F238E27FC236}">
                <a16:creationId xmlns:a16="http://schemas.microsoft.com/office/drawing/2014/main" id="{E52DCC62-64E7-8FE0-4DB4-22E20AC6C088}"/>
              </a:ext>
            </a:extLst>
          </p:cNvPr>
          <p:cNvSpPr txBox="1"/>
          <p:nvPr/>
        </p:nvSpPr>
        <p:spPr>
          <a:xfrm>
            <a:off x="1097280" y="2102118"/>
            <a:ext cx="9469120" cy="3539430"/>
          </a:xfrm>
          <a:prstGeom prst="rect">
            <a:avLst/>
          </a:prstGeom>
          <a:noFill/>
        </p:spPr>
        <p:txBody>
          <a:bodyPr wrap="square">
            <a:spAutoFit/>
          </a:bodyPr>
          <a:lstStyle/>
          <a:p>
            <a:pPr marL="457200" indent="-457200">
              <a:buFont typeface="Arial" panose="020B0604020202020204" pitchFamily="34" charset="0"/>
              <a:buChar char="•"/>
            </a:pPr>
            <a:r>
              <a:rPr lang="en-US" sz="2800" dirty="0" err="1"/>
              <a:t>FaceNet</a:t>
            </a:r>
            <a:r>
              <a:rPr lang="en-US" sz="2800" dirty="0"/>
              <a:t> is a deep convolutional neural network architecture designed for face recognition tasks. The architecture was proposed by researchers at Google in 2015 and has been one of the most widely used and studied face recognition models ever since. The main idea behind </a:t>
            </a:r>
            <a:r>
              <a:rPr lang="en-US" sz="2800" dirty="0" err="1"/>
              <a:t>FaceNet</a:t>
            </a:r>
            <a:r>
              <a:rPr lang="en-US" sz="2800" dirty="0"/>
              <a:t> is to map the face images into a high-dimensional feature space in such a way that the Euclidean distance between the feature vectors of two faces represents their similarity.</a:t>
            </a:r>
          </a:p>
        </p:txBody>
      </p:sp>
    </p:spTree>
    <p:extLst>
      <p:ext uri="{BB962C8B-B14F-4D97-AF65-F5344CB8AC3E}">
        <p14:creationId xmlns:p14="http://schemas.microsoft.com/office/powerpoint/2010/main" val="2581359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AACB48-C676-087B-0988-8727C24E964F}"/>
              </a:ext>
            </a:extLst>
          </p:cNvPr>
          <p:cNvPicPr>
            <a:picLocks noChangeAspect="1"/>
          </p:cNvPicPr>
          <p:nvPr/>
        </p:nvPicPr>
        <p:blipFill>
          <a:blip r:embed="rId2"/>
          <a:stretch>
            <a:fillRect/>
          </a:stretch>
        </p:blipFill>
        <p:spPr>
          <a:xfrm>
            <a:off x="1061720" y="883920"/>
            <a:ext cx="10068560" cy="3421437"/>
          </a:xfrm>
          <a:prstGeom prst="rect">
            <a:avLst/>
          </a:prstGeom>
        </p:spPr>
      </p:pic>
      <p:sp>
        <p:nvSpPr>
          <p:cNvPr id="5" name="TextBox 4">
            <a:extLst>
              <a:ext uri="{FF2B5EF4-FFF2-40B4-BE49-F238E27FC236}">
                <a16:creationId xmlns:a16="http://schemas.microsoft.com/office/drawing/2014/main" id="{D6F010DA-9228-E8F8-D408-9DB15974B30B}"/>
              </a:ext>
            </a:extLst>
          </p:cNvPr>
          <p:cNvSpPr txBox="1"/>
          <p:nvPr/>
        </p:nvSpPr>
        <p:spPr>
          <a:xfrm>
            <a:off x="4236720" y="4595614"/>
            <a:ext cx="6096000" cy="584775"/>
          </a:xfrm>
          <a:prstGeom prst="rect">
            <a:avLst/>
          </a:prstGeom>
          <a:noFill/>
        </p:spPr>
        <p:txBody>
          <a:bodyPr wrap="square">
            <a:spAutoFit/>
          </a:bodyPr>
          <a:lstStyle/>
          <a:p>
            <a:r>
              <a:rPr lang="en-IN" sz="3200" dirty="0" err="1"/>
              <a:t>FaceNET</a:t>
            </a:r>
            <a:r>
              <a:rPr lang="en-IN" sz="3200" dirty="0"/>
              <a:t> Architecture</a:t>
            </a:r>
          </a:p>
        </p:txBody>
      </p:sp>
    </p:spTree>
    <p:extLst>
      <p:ext uri="{BB962C8B-B14F-4D97-AF65-F5344CB8AC3E}">
        <p14:creationId xmlns:p14="http://schemas.microsoft.com/office/powerpoint/2010/main" val="3949128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BFE5B9-EBBF-24BC-40A2-8F808DC8B56A}"/>
              </a:ext>
            </a:extLst>
          </p:cNvPr>
          <p:cNvSpPr txBox="1"/>
          <p:nvPr/>
        </p:nvSpPr>
        <p:spPr>
          <a:xfrm>
            <a:off x="365760" y="648176"/>
            <a:ext cx="9926320" cy="1908215"/>
          </a:xfrm>
          <a:prstGeom prst="rect">
            <a:avLst/>
          </a:prstGeom>
          <a:noFill/>
        </p:spPr>
        <p:txBody>
          <a:bodyPr wrap="square">
            <a:spAutoFit/>
          </a:bodyPr>
          <a:lstStyle/>
          <a:p>
            <a:r>
              <a:rPr lang="en-US" sz="2800" b="1" u="sng" dirty="0">
                <a:solidFill>
                  <a:srgbClr val="FFC000"/>
                </a:solidFill>
              </a:rPr>
              <a:t>Input Processing</a:t>
            </a:r>
            <a:r>
              <a:rPr lang="en-US" sz="2800" u="sng" dirty="0">
                <a:solidFill>
                  <a:srgbClr val="FFC000"/>
                </a:solidFill>
              </a:rPr>
              <a:t>:</a:t>
            </a:r>
          </a:p>
          <a:p>
            <a:endParaRPr lang="en-US" dirty="0"/>
          </a:p>
          <a:p>
            <a:r>
              <a:rPr lang="en-US" sz="2400" dirty="0"/>
              <a:t>In this part, the input face image is processed to generate a fixed-size representation. The input face image is first resized to a fixed size, and then the pixels are normalized to have zero mean and unit variance.</a:t>
            </a:r>
            <a:endParaRPr lang="en-IN" sz="2400" dirty="0"/>
          </a:p>
        </p:txBody>
      </p:sp>
      <p:sp>
        <p:nvSpPr>
          <p:cNvPr id="5" name="TextBox 4">
            <a:extLst>
              <a:ext uri="{FF2B5EF4-FFF2-40B4-BE49-F238E27FC236}">
                <a16:creationId xmlns:a16="http://schemas.microsoft.com/office/drawing/2014/main" id="{C2FFB255-2D56-DDF9-B14E-E86BC8665FFE}"/>
              </a:ext>
            </a:extLst>
          </p:cNvPr>
          <p:cNvSpPr txBox="1"/>
          <p:nvPr/>
        </p:nvSpPr>
        <p:spPr>
          <a:xfrm>
            <a:off x="365760" y="2705973"/>
            <a:ext cx="11602720" cy="2954655"/>
          </a:xfrm>
          <a:prstGeom prst="rect">
            <a:avLst/>
          </a:prstGeom>
          <a:noFill/>
        </p:spPr>
        <p:txBody>
          <a:bodyPr wrap="square">
            <a:spAutoFit/>
          </a:bodyPr>
          <a:lstStyle/>
          <a:p>
            <a:r>
              <a:rPr lang="en-US" sz="2400" b="1" u="sng" dirty="0">
                <a:solidFill>
                  <a:srgbClr val="FFC000"/>
                </a:solidFill>
              </a:rPr>
              <a:t>Feature Extraction:</a:t>
            </a:r>
          </a:p>
          <a:p>
            <a:endParaRPr lang="en-US" dirty="0"/>
          </a:p>
          <a:p>
            <a:r>
              <a:rPr lang="en-US" sz="2400" dirty="0"/>
              <a:t>In this part, the processed image is fed through a deep neural network that extracts high-level features from the </a:t>
            </a:r>
            <a:r>
              <a:rPr lang="en-US" sz="2400" dirty="0" err="1"/>
              <a:t>image.The</a:t>
            </a:r>
            <a:r>
              <a:rPr lang="en-US" sz="2400" dirty="0"/>
              <a:t> neural network used in </a:t>
            </a:r>
            <a:r>
              <a:rPr lang="en-US" sz="2400" dirty="0" err="1"/>
              <a:t>FaceNet</a:t>
            </a:r>
            <a:r>
              <a:rPr lang="en-US" sz="2400" dirty="0"/>
              <a:t> is a deep convolutional neural network (CNN), which is composed of multiple convolutional layers, pooling layers, and fully connected layers. The CNN learns a hierarchical representation of the face image, where the lower layers learn low-level features, such as edges and textures, and the higher layers learn more abstract features, such as facial features and expressions.</a:t>
            </a:r>
            <a:endParaRPr lang="en-IN" sz="2400" dirty="0"/>
          </a:p>
        </p:txBody>
      </p:sp>
    </p:spTree>
    <p:extLst>
      <p:ext uri="{BB962C8B-B14F-4D97-AF65-F5344CB8AC3E}">
        <p14:creationId xmlns:p14="http://schemas.microsoft.com/office/powerpoint/2010/main" val="877922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8601B-83A3-0985-4744-0882486A932A}"/>
              </a:ext>
            </a:extLst>
          </p:cNvPr>
          <p:cNvSpPr>
            <a:spLocks noGrp="1"/>
          </p:cNvSpPr>
          <p:nvPr>
            <p:ph type="title"/>
          </p:nvPr>
        </p:nvSpPr>
        <p:spPr>
          <a:xfrm>
            <a:off x="1097280" y="653143"/>
            <a:ext cx="6255242" cy="1084217"/>
          </a:xfrm>
        </p:spPr>
        <p:txBody>
          <a:bodyPr>
            <a:normAutofit/>
          </a:bodyPr>
          <a:lstStyle/>
          <a:p>
            <a:r>
              <a:rPr lang="en-IN" sz="6000" b="1" dirty="0">
                <a:solidFill>
                  <a:srgbClr val="FFFF00"/>
                </a:solidFill>
              </a:rPr>
              <a:t>FLOW CHART :</a:t>
            </a:r>
          </a:p>
        </p:txBody>
      </p:sp>
      <p:pic>
        <p:nvPicPr>
          <p:cNvPr id="5" name="Picture 2" descr="Block diagram of FaceNet architecture. | Download Scientific Diagram">
            <a:extLst>
              <a:ext uri="{FF2B5EF4-FFF2-40B4-BE49-F238E27FC236}">
                <a16:creationId xmlns:a16="http://schemas.microsoft.com/office/drawing/2014/main" id="{6DD35C4E-7855-E5AE-2E27-2110F1F40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32" y="1910443"/>
            <a:ext cx="10412963" cy="425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129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1BD748-0026-1DD6-EA56-8C80268F6039}"/>
              </a:ext>
            </a:extLst>
          </p:cNvPr>
          <p:cNvPicPr>
            <a:picLocks noChangeAspect="1"/>
          </p:cNvPicPr>
          <p:nvPr/>
        </p:nvPicPr>
        <p:blipFill>
          <a:blip r:embed="rId2"/>
          <a:stretch>
            <a:fillRect/>
          </a:stretch>
        </p:blipFill>
        <p:spPr>
          <a:xfrm>
            <a:off x="7131501" y="883700"/>
            <a:ext cx="4572396" cy="42370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F9331677-1AE4-FA52-04D6-74BA1CAA94B0}"/>
              </a:ext>
            </a:extLst>
          </p:cNvPr>
          <p:cNvSpPr txBox="1"/>
          <p:nvPr/>
        </p:nvSpPr>
        <p:spPr>
          <a:xfrm>
            <a:off x="897296" y="1674758"/>
            <a:ext cx="4984299" cy="3785652"/>
          </a:xfrm>
          <a:prstGeom prst="rect">
            <a:avLst/>
          </a:prstGeom>
          <a:noFill/>
        </p:spPr>
        <p:txBody>
          <a:bodyPr wrap="square">
            <a:spAutoFit/>
          </a:bodyPr>
          <a:lstStyle/>
          <a:p>
            <a:r>
              <a:rPr lang="en-US" sz="2400" dirty="0"/>
              <a:t>The client-server architecture is a popular distributed computing model that is widely used in modern applications. It consists of two main components: the client and the server. The client is responsible for sending</a:t>
            </a:r>
          </a:p>
          <a:p>
            <a:r>
              <a:rPr lang="en-US" sz="2400" dirty="0"/>
              <a:t>requests to the server, while the server is responsible for processing those requests and sending back a response.</a:t>
            </a:r>
          </a:p>
        </p:txBody>
      </p:sp>
      <p:sp>
        <p:nvSpPr>
          <p:cNvPr id="10" name="TextBox 9">
            <a:extLst>
              <a:ext uri="{FF2B5EF4-FFF2-40B4-BE49-F238E27FC236}">
                <a16:creationId xmlns:a16="http://schemas.microsoft.com/office/drawing/2014/main" id="{A481D945-7BE1-68B2-3C1B-16FB46B4209E}"/>
              </a:ext>
            </a:extLst>
          </p:cNvPr>
          <p:cNvSpPr txBox="1"/>
          <p:nvPr/>
        </p:nvSpPr>
        <p:spPr>
          <a:xfrm>
            <a:off x="654700" y="883700"/>
            <a:ext cx="4117133" cy="523220"/>
          </a:xfrm>
          <a:prstGeom prst="rect">
            <a:avLst/>
          </a:prstGeom>
          <a:noFill/>
        </p:spPr>
        <p:txBody>
          <a:bodyPr wrap="square">
            <a:spAutoFit/>
          </a:bodyPr>
          <a:lstStyle/>
          <a:p>
            <a:r>
              <a:rPr lang="en-IN" sz="2800" b="1" u="sng" dirty="0">
                <a:solidFill>
                  <a:srgbClr val="FFC000"/>
                </a:solidFill>
              </a:rPr>
              <a:t>SERVER ARCHITECTURE:</a:t>
            </a:r>
          </a:p>
        </p:txBody>
      </p:sp>
    </p:spTree>
    <p:extLst>
      <p:ext uri="{BB962C8B-B14F-4D97-AF65-F5344CB8AC3E}">
        <p14:creationId xmlns:p14="http://schemas.microsoft.com/office/powerpoint/2010/main" val="3602042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0D6E33-91BC-17E4-C6FD-F505806B0092}"/>
              </a:ext>
            </a:extLst>
          </p:cNvPr>
          <p:cNvPicPr>
            <a:picLocks noChangeAspect="1"/>
          </p:cNvPicPr>
          <p:nvPr/>
        </p:nvPicPr>
        <p:blipFill>
          <a:blip r:embed="rId2"/>
          <a:stretch>
            <a:fillRect/>
          </a:stretch>
        </p:blipFill>
        <p:spPr>
          <a:xfrm>
            <a:off x="3069773" y="0"/>
            <a:ext cx="4926562" cy="6363478"/>
          </a:xfrm>
          <a:prstGeom prst="rect">
            <a:avLst/>
          </a:prstGeom>
        </p:spPr>
      </p:pic>
    </p:spTree>
    <p:extLst>
      <p:ext uri="{BB962C8B-B14F-4D97-AF65-F5344CB8AC3E}">
        <p14:creationId xmlns:p14="http://schemas.microsoft.com/office/powerpoint/2010/main" val="2593361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7EE4B-5148-0098-59DF-7CB1EDA30AD3}"/>
              </a:ext>
            </a:extLst>
          </p:cNvPr>
          <p:cNvSpPr txBox="1"/>
          <p:nvPr/>
        </p:nvSpPr>
        <p:spPr>
          <a:xfrm>
            <a:off x="1005840" y="2180164"/>
            <a:ext cx="10180320" cy="3416320"/>
          </a:xfrm>
          <a:prstGeom prst="rect">
            <a:avLst/>
          </a:prstGeom>
          <a:noFill/>
        </p:spPr>
        <p:txBody>
          <a:bodyPr wrap="square">
            <a:spAutoFit/>
          </a:bodyPr>
          <a:lstStyle/>
          <a:p>
            <a:r>
              <a:rPr lang="en-US" u="sng" dirty="0"/>
              <a:t>The app's working is described in the steps below</a:t>
            </a:r>
            <a:r>
              <a:rPr lang="en-US" dirty="0"/>
              <a:t>:</a:t>
            </a:r>
          </a:p>
          <a:p>
            <a:pPr marL="342900" indent="-342900">
              <a:buFont typeface="+mj-lt"/>
              <a:buAutoNum type="arabicPeriod"/>
            </a:pPr>
            <a:endParaRPr lang="en-US" dirty="0"/>
          </a:p>
          <a:p>
            <a:pPr marL="342900" indent="-342900">
              <a:buFont typeface="+mj-lt"/>
              <a:buAutoNum type="arabicPeriod"/>
            </a:pPr>
            <a:r>
              <a:rPr lang="en-US" dirty="0"/>
              <a:t>Scan a class folder present in the firebase storage. Next, parse all the images present within that folder. A flask server is deployed for this purpose. The flask server stores the images in the form of 64-byte array and then sends this information to the app. The images are then converted to bitmap in the app. We then Crop the face from the image ( the one which was collected from user's storage ) using the bounding box coordinates.</a:t>
            </a:r>
          </a:p>
          <a:p>
            <a:pPr marL="342900" indent="-342900">
              <a:buFont typeface="+mj-lt"/>
              <a:buAutoNum type="arabicPeriod"/>
            </a:pPr>
            <a:endParaRPr lang="en-US" dirty="0"/>
          </a:p>
          <a:p>
            <a:pPr marL="342900" indent="-342900">
              <a:buFont typeface="+mj-lt"/>
              <a:buAutoNum type="arabicPeriod"/>
            </a:pPr>
            <a:r>
              <a:rPr lang="en-US" dirty="0"/>
              <a:t>Finally, we have a list of cropped Bitmap of the faces present in the images. Next, feed the cropped Bitmap to the </a:t>
            </a:r>
            <a:r>
              <a:rPr lang="en-US" dirty="0" err="1"/>
              <a:t>FaceNet</a:t>
            </a:r>
            <a:r>
              <a:rPr lang="en-US" dirty="0"/>
              <a:t> model and get the embeddings ( as </a:t>
            </a:r>
            <a:r>
              <a:rPr lang="en-US" dirty="0" err="1"/>
              <a:t>FloatArray</a:t>
            </a:r>
            <a:r>
              <a:rPr lang="en-US" dirty="0"/>
              <a:t> ). Now, we create a HashMap&lt;</a:t>
            </a:r>
            <a:r>
              <a:rPr lang="en-US" dirty="0" err="1"/>
              <a:t>String,FloatArray</a:t>
            </a:r>
            <a:r>
              <a:rPr lang="en-US" dirty="0"/>
              <a:t>&gt; object where we store the names of the sub directories as keys and the embeddings as their corresponding values.</a:t>
            </a:r>
            <a:endParaRPr lang="en-IN" dirty="0"/>
          </a:p>
        </p:txBody>
      </p:sp>
      <p:sp>
        <p:nvSpPr>
          <p:cNvPr id="5" name="Title 4">
            <a:extLst>
              <a:ext uri="{FF2B5EF4-FFF2-40B4-BE49-F238E27FC236}">
                <a16:creationId xmlns:a16="http://schemas.microsoft.com/office/drawing/2014/main" id="{B22FA2C9-EA04-E0D2-7161-A6193EEFE50C}"/>
              </a:ext>
            </a:extLst>
          </p:cNvPr>
          <p:cNvSpPr>
            <a:spLocks noGrp="1"/>
          </p:cNvSpPr>
          <p:nvPr>
            <p:ph type="title"/>
          </p:nvPr>
        </p:nvSpPr>
        <p:spPr/>
        <p:txBody>
          <a:bodyPr/>
          <a:lstStyle/>
          <a:p>
            <a:r>
              <a:rPr lang="en-US" b="1" dirty="0">
                <a:solidFill>
                  <a:srgbClr val="FFFF00"/>
                </a:solidFill>
              </a:rPr>
              <a:t>Working :</a:t>
            </a:r>
            <a:endParaRPr lang="en-IN" b="1" dirty="0">
              <a:solidFill>
                <a:srgbClr val="FFFF00"/>
              </a:solidFill>
            </a:endParaRPr>
          </a:p>
        </p:txBody>
      </p:sp>
    </p:spTree>
    <p:extLst>
      <p:ext uri="{BB962C8B-B14F-4D97-AF65-F5344CB8AC3E}">
        <p14:creationId xmlns:p14="http://schemas.microsoft.com/office/powerpoint/2010/main" val="2801847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E4C675-240D-CCE5-A699-9531AA353F4A}"/>
              </a:ext>
            </a:extLst>
          </p:cNvPr>
          <p:cNvSpPr txBox="1"/>
          <p:nvPr/>
        </p:nvSpPr>
        <p:spPr>
          <a:xfrm>
            <a:off x="543560" y="728345"/>
            <a:ext cx="11104880" cy="4708981"/>
          </a:xfrm>
          <a:prstGeom prst="rect">
            <a:avLst/>
          </a:prstGeom>
          <a:noFill/>
        </p:spPr>
        <p:txBody>
          <a:bodyPr wrap="square">
            <a:spAutoFit/>
          </a:bodyPr>
          <a:lstStyle/>
          <a:p>
            <a:r>
              <a:rPr lang="en-US" sz="2000" dirty="0"/>
              <a:t>The above procedure is carried out only on the app's startup. The steps below will execute on each camera frame.</a:t>
            </a:r>
          </a:p>
          <a:p>
            <a:pPr marL="457200" indent="-457200">
              <a:buFont typeface="+mj-lt"/>
              <a:buAutoNum type="arabicPeriod"/>
            </a:pPr>
            <a:endParaRPr lang="en-US" sz="2000" dirty="0"/>
          </a:p>
          <a:p>
            <a:pPr marL="457200" indent="-457200">
              <a:buFont typeface="+mj-lt"/>
              <a:buAutoNum type="arabicPeriod"/>
            </a:pPr>
            <a:r>
              <a:rPr lang="en-US" sz="2000" dirty="0"/>
              <a:t>Using </a:t>
            </a:r>
            <a:r>
              <a:rPr lang="en-US" sz="2000" dirty="0" err="1"/>
              <a:t>androidx.camera.core.ImageAnalysis</a:t>
            </a:r>
            <a:r>
              <a:rPr lang="en-US" sz="2000" dirty="0"/>
              <a:t>, we construct a </a:t>
            </a:r>
            <a:r>
              <a:rPr lang="en-US" sz="2000" dirty="0" err="1"/>
              <a:t>FrameAnalyser</a:t>
            </a:r>
            <a:r>
              <a:rPr lang="en-US" sz="2000" dirty="0"/>
              <a:t> class which processes the camera frames. Now, for a given frame, we first get the bounding box coordinates ( as a </a:t>
            </a:r>
            <a:r>
              <a:rPr lang="en-US" sz="2000" dirty="0" err="1"/>
              <a:t>Rect</a:t>
            </a:r>
            <a:r>
              <a:rPr lang="en-US" sz="2000" dirty="0"/>
              <a:t> ) of all the faces present in the frame. Crop the face from the frame using these boxes. </a:t>
            </a:r>
          </a:p>
          <a:p>
            <a:pPr marL="457200" indent="-457200">
              <a:buFont typeface="+mj-lt"/>
              <a:buAutoNum type="arabicPeriod"/>
            </a:pPr>
            <a:endParaRPr lang="en-US" sz="2000" dirty="0"/>
          </a:p>
          <a:p>
            <a:pPr marL="457200" indent="-457200">
              <a:buFont typeface="+mj-lt"/>
              <a:buAutoNum type="arabicPeriod"/>
            </a:pPr>
            <a:r>
              <a:rPr lang="en-US" sz="2000" dirty="0"/>
              <a:t>Feed the cropped faces to the </a:t>
            </a:r>
            <a:r>
              <a:rPr lang="en-US" sz="2000" dirty="0" err="1"/>
              <a:t>FaceNet</a:t>
            </a:r>
            <a:r>
              <a:rPr lang="en-US" sz="2000" dirty="0"/>
              <a:t> model to generate embeddings for them. We compare the embedding with a suitable metric and form clusters for each user. We compute the average score for each cluster. The cluster with the best score is our output. The final output is then stored as a Prediction and passed to the </a:t>
            </a:r>
            <a:r>
              <a:rPr lang="en-US" sz="2000" dirty="0" err="1"/>
              <a:t>BoundingBoxOverlay</a:t>
            </a:r>
            <a:r>
              <a:rPr lang="en-US" sz="2000" dirty="0"/>
              <a:t> which draws boxes and text.</a:t>
            </a:r>
          </a:p>
          <a:p>
            <a:pPr marL="457200" indent="-457200">
              <a:buFont typeface="+mj-lt"/>
              <a:buAutoNum type="arabicPeriod"/>
            </a:pPr>
            <a:endParaRPr lang="en-US" sz="2000" dirty="0"/>
          </a:p>
          <a:p>
            <a:pPr marL="457200" indent="-457200">
              <a:buFont typeface="+mj-lt"/>
              <a:buAutoNum type="arabicPeriod"/>
            </a:pPr>
            <a:r>
              <a:rPr lang="en-US" sz="2000" dirty="0"/>
              <a:t>For multiple images for a single user, we compute the score for each image. An average score is computed for each group. The group with the best score is chosen as the output. See </a:t>
            </a:r>
            <a:r>
              <a:rPr lang="en-US" sz="2000" dirty="0" err="1"/>
              <a:t>FrameAnalyser.kt</a:t>
            </a:r>
            <a:r>
              <a:rPr lang="en-US" sz="2000" dirty="0"/>
              <a:t>.</a:t>
            </a:r>
            <a:endParaRPr lang="en-IN" sz="2000" dirty="0"/>
          </a:p>
        </p:txBody>
      </p:sp>
    </p:spTree>
    <p:extLst>
      <p:ext uri="{BB962C8B-B14F-4D97-AF65-F5344CB8AC3E}">
        <p14:creationId xmlns:p14="http://schemas.microsoft.com/office/powerpoint/2010/main" val="11943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CAF32A-BC6E-589C-E437-875BF138A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380604"/>
          </a:xfrm>
          <a:prstGeom prst="rect">
            <a:avLst/>
          </a:prstGeom>
          <a:ln>
            <a:noFill/>
          </a:ln>
          <a:effectLst>
            <a:softEdge rad="112500"/>
          </a:effectLst>
        </p:spPr>
      </p:pic>
    </p:spTree>
    <p:extLst>
      <p:ext uri="{BB962C8B-B14F-4D97-AF65-F5344CB8AC3E}">
        <p14:creationId xmlns:p14="http://schemas.microsoft.com/office/powerpoint/2010/main" val="380579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8BDA17-DA36-782D-6647-26CFB8AE0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889" y="278557"/>
            <a:ext cx="11154748" cy="592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662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3B23-0643-EE9C-A649-3103C191BF25}"/>
              </a:ext>
            </a:extLst>
          </p:cNvPr>
          <p:cNvSpPr>
            <a:spLocks noGrp="1"/>
          </p:cNvSpPr>
          <p:nvPr>
            <p:ph type="title"/>
          </p:nvPr>
        </p:nvSpPr>
        <p:spPr/>
        <p:txBody>
          <a:bodyPr>
            <a:normAutofit/>
          </a:bodyPr>
          <a:lstStyle/>
          <a:p>
            <a:r>
              <a:rPr lang="en-US" sz="5400" b="1" dirty="0">
                <a:solidFill>
                  <a:srgbClr val="FFFF00"/>
                </a:solidFill>
              </a:rPr>
              <a:t>System requirements :</a:t>
            </a:r>
            <a:endParaRPr lang="en-IN" sz="5400" b="1" dirty="0">
              <a:solidFill>
                <a:srgbClr val="FFFF00"/>
              </a:solidFill>
            </a:endParaRPr>
          </a:p>
        </p:txBody>
      </p:sp>
      <p:sp>
        <p:nvSpPr>
          <p:cNvPr id="4" name="TextBox 3">
            <a:extLst>
              <a:ext uri="{FF2B5EF4-FFF2-40B4-BE49-F238E27FC236}">
                <a16:creationId xmlns:a16="http://schemas.microsoft.com/office/drawing/2014/main" id="{6B607E95-A40F-97AD-CF10-BD44FF14E5BE}"/>
              </a:ext>
            </a:extLst>
          </p:cNvPr>
          <p:cNvSpPr txBox="1"/>
          <p:nvPr/>
        </p:nvSpPr>
        <p:spPr>
          <a:xfrm>
            <a:off x="1097280" y="1887903"/>
            <a:ext cx="6097554" cy="1938992"/>
          </a:xfrm>
          <a:prstGeom prst="rect">
            <a:avLst/>
          </a:prstGeom>
          <a:noFill/>
        </p:spPr>
        <p:txBody>
          <a:bodyPr wrap="square">
            <a:spAutoFit/>
          </a:bodyPr>
          <a:lstStyle/>
          <a:p>
            <a:pPr marL="285750" indent="-285750">
              <a:buFont typeface="Wingdings" panose="05000000000000000000" pitchFamily="2" charset="2"/>
              <a:buChar char="Ø"/>
            </a:pPr>
            <a:r>
              <a:rPr lang="en-IN" sz="2400" b="1" dirty="0">
                <a:solidFill>
                  <a:srgbClr val="FFC000"/>
                </a:solidFill>
              </a:rPr>
              <a:t>SOFTWARE REQUIREMENTS</a:t>
            </a:r>
          </a:p>
          <a:p>
            <a:pPr marL="285750" indent="-285750">
              <a:buFont typeface="Wingdings" panose="05000000000000000000" pitchFamily="2" charset="2"/>
              <a:buChar char="Ø"/>
            </a:pPr>
            <a:endParaRPr lang="en-IN" sz="2400" b="1" dirty="0">
              <a:solidFill>
                <a:srgbClr val="FFC000"/>
              </a:solidFill>
            </a:endParaRPr>
          </a:p>
          <a:p>
            <a:pPr marL="285750" indent="-285750">
              <a:buFont typeface="Wingdings" panose="05000000000000000000" pitchFamily="2" charset="2"/>
              <a:buChar char="§"/>
            </a:pPr>
            <a:r>
              <a:rPr lang="en-IN" sz="1800" dirty="0"/>
              <a:t>FRONT END : Python</a:t>
            </a:r>
          </a:p>
          <a:p>
            <a:pPr marL="285750" indent="-285750">
              <a:buFont typeface="Wingdings" panose="05000000000000000000" pitchFamily="2" charset="2"/>
              <a:buChar char="§"/>
            </a:pPr>
            <a:r>
              <a:rPr lang="en-IN" sz="1800" dirty="0"/>
              <a:t>BACK END : Kotlin</a:t>
            </a:r>
          </a:p>
          <a:p>
            <a:pPr marL="285750" indent="-285750">
              <a:buFont typeface="Wingdings" panose="05000000000000000000" pitchFamily="2" charset="2"/>
              <a:buChar char="§"/>
            </a:pPr>
            <a:r>
              <a:rPr lang="en-IN" sz="1800" dirty="0"/>
              <a:t> OPERATING SYSTEM : </a:t>
            </a:r>
            <a:r>
              <a:rPr lang="en-IN" dirty="0"/>
              <a:t>Android</a:t>
            </a:r>
            <a:endParaRPr lang="en-IN" sz="1800" dirty="0"/>
          </a:p>
          <a:p>
            <a:pPr marL="285750" indent="-285750">
              <a:buFont typeface="Wingdings" panose="05000000000000000000" pitchFamily="2" charset="2"/>
              <a:buChar char="§"/>
            </a:pPr>
            <a:r>
              <a:rPr lang="en-IN" sz="1800" dirty="0"/>
              <a:t> IDE : Android studio</a:t>
            </a:r>
            <a:endParaRPr lang="en-IN" sz="2000" dirty="0"/>
          </a:p>
        </p:txBody>
      </p:sp>
      <p:sp>
        <p:nvSpPr>
          <p:cNvPr id="6" name="TextBox 5">
            <a:extLst>
              <a:ext uri="{FF2B5EF4-FFF2-40B4-BE49-F238E27FC236}">
                <a16:creationId xmlns:a16="http://schemas.microsoft.com/office/drawing/2014/main" id="{5A560399-2C8E-FBA9-2E42-D67F208AA4EA}"/>
              </a:ext>
            </a:extLst>
          </p:cNvPr>
          <p:cNvSpPr txBox="1"/>
          <p:nvPr/>
        </p:nvSpPr>
        <p:spPr>
          <a:xfrm>
            <a:off x="1097280" y="3977438"/>
            <a:ext cx="6097554" cy="1661993"/>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FFC000"/>
                </a:solidFill>
              </a:rPr>
              <a:t> </a:t>
            </a:r>
            <a:r>
              <a:rPr lang="en-US" sz="2400" b="1" dirty="0">
                <a:solidFill>
                  <a:srgbClr val="FFC000"/>
                </a:solidFill>
              </a:rPr>
              <a:t>HARDWARE REQUIREMENTS</a:t>
            </a:r>
          </a:p>
          <a:p>
            <a:pPr marL="285750" indent="-285750">
              <a:buFont typeface="Wingdings" panose="05000000000000000000" pitchFamily="2" charset="2"/>
              <a:buChar char="Ø"/>
            </a:pPr>
            <a:endParaRPr lang="en-US" sz="2400" b="1" dirty="0">
              <a:solidFill>
                <a:srgbClr val="FFC000"/>
              </a:solidFill>
            </a:endParaRPr>
          </a:p>
          <a:p>
            <a:pPr marL="285750" indent="-285750">
              <a:buFont typeface="Wingdings" panose="05000000000000000000" pitchFamily="2" charset="2"/>
              <a:buChar char="§"/>
            </a:pPr>
            <a:r>
              <a:rPr lang="en-US" dirty="0"/>
              <a:t> Version : android-11</a:t>
            </a:r>
          </a:p>
          <a:p>
            <a:pPr marL="285750" indent="-285750">
              <a:buFont typeface="Wingdings" panose="05000000000000000000" pitchFamily="2" charset="2"/>
              <a:buChar char="§"/>
            </a:pPr>
            <a:r>
              <a:rPr lang="en-US" dirty="0"/>
              <a:t>RAM : 4GB  </a:t>
            </a:r>
          </a:p>
          <a:p>
            <a:pPr marL="285750" indent="-285750">
              <a:buFont typeface="Wingdings" panose="05000000000000000000" pitchFamily="2" charset="2"/>
              <a:buChar char="§"/>
            </a:pPr>
            <a:r>
              <a:rPr lang="en-US" dirty="0"/>
              <a:t> HARD DISK :8GB</a:t>
            </a:r>
          </a:p>
        </p:txBody>
      </p:sp>
    </p:spTree>
    <p:extLst>
      <p:ext uri="{BB962C8B-B14F-4D97-AF65-F5344CB8AC3E}">
        <p14:creationId xmlns:p14="http://schemas.microsoft.com/office/powerpoint/2010/main" val="2799157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1A7426-54D6-3020-109D-669FFF7AEBF3}"/>
              </a:ext>
            </a:extLst>
          </p:cNvPr>
          <p:cNvSpPr>
            <a:spLocks noGrp="1"/>
          </p:cNvSpPr>
          <p:nvPr>
            <p:ph type="title"/>
          </p:nvPr>
        </p:nvSpPr>
        <p:spPr/>
        <p:txBody>
          <a:bodyPr>
            <a:normAutofit/>
          </a:bodyPr>
          <a:lstStyle/>
          <a:p>
            <a:r>
              <a:rPr lang="en-IN" sz="6000" b="1" dirty="0">
                <a:solidFill>
                  <a:srgbClr val="FFFF00"/>
                </a:solidFill>
              </a:rPr>
              <a:t>Screen shorts :</a:t>
            </a:r>
          </a:p>
        </p:txBody>
      </p:sp>
      <p:pic>
        <p:nvPicPr>
          <p:cNvPr id="8" name="Picture 7">
            <a:extLst>
              <a:ext uri="{FF2B5EF4-FFF2-40B4-BE49-F238E27FC236}">
                <a16:creationId xmlns:a16="http://schemas.microsoft.com/office/drawing/2014/main" id="{08A50983-32CE-0BE7-C2E6-0A519AEAFE04}"/>
              </a:ext>
            </a:extLst>
          </p:cNvPr>
          <p:cNvPicPr>
            <a:picLocks noChangeAspect="1"/>
          </p:cNvPicPr>
          <p:nvPr/>
        </p:nvPicPr>
        <p:blipFill>
          <a:blip r:embed="rId2"/>
          <a:stretch>
            <a:fillRect/>
          </a:stretch>
        </p:blipFill>
        <p:spPr>
          <a:xfrm>
            <a:off x="7028942" y="286603"/>
            <a:ext cx="4690306" cy="5752265"/>
          </a:xfrm>
          <a:prstGeom prst="rect">
            <a:avLst/>
          </a:prstGeom>
        </p:spPr>
      </p:pic>
      <p:sp>
        <p:nvSpPr>
          <p:cNvPr id="12" name="TextBox 11">
            <a:extLst>
              <a:ext uri="{FF2B5EF4-FFF2-40B4-BE49-F238E27FC236}">
                <a16:creationId xmlns:a16="http://schemas.microsoft.com/office/drawing/2014/main" id="{4B28FCEC-9944-3CDA-2564-5F235C4C38E6}"/>
              </a:ext>
            </a:extLst>
          </p:cNvPr>
          <p:cNvSpPr txBox="1"/>
          <p:nvPr/>
        </p:nvSpPr>
        <p:spPr>
          <a:xfrm>
            <a:off x="949389" y="2767280"/>
            <a:ext cx="4910235" cy="1323439"/>
          </a:xfrm>
          <a:prstGeom prst="rect">
            <a:avLst/>
          </a:prstGeom>
          <a:noFill/>
        </p:spPr>
        <p:txBody>
          <a:bodyPr wrap="square">
            <a:spAutoFit/>
          </a:bodyPr>
          <a:lstStyle/>
          <a:p>
            <a:r>
              <a:rPr lang="en-US" sz="4000" dirty="0"/>
              <a:t>The app's startup is a login page</a:t>
            </a:r>
            <a:endParaRPr lang="en-IN" sz="4000" dirty="0"/>
          </a:p>
        </p:txBody>
      </p:sp>
    </p:spTree>
    <p:extLst>
      <p:ext uri="{BB962C8B-B14F-4D97-AF65-F5344CB8AC3E}">
        <p14:creationId xmlns:p14="http://schemas.microsoft.com/office/powerpoint/2010/main" val="1442772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3D0A6A-4B8E-BA18-5D9B-AA61DEE367BD}"/>
              </a:ext>
            </a:extLst>
          </p:cNvPr>
          <p:cNvPicPr>
            <a:picLocks noChangeAspect="1"/>
          </p:cNvPicPr>
          <p:nvPr/>
        </p:nvPicPr>
        <p:blipFill rotWithShape="1">
          <a:blip r:embed="rId2"/>
          <a:srcRect l="3278" t="4082" r="4372" b="1905"/>
          <a:stretch/>
        </p:blipFill>
        <p:spPr>
          <a:xfrm>
            <a:off x="1278296" y="74645"/>
            <a:ext cx="4693298" cy="6214188"/>
          </a:xfrm>
          <a:prstGeom prst="rect">
            <a:avLst/>
          </a:prstGeom>
        </p:spPr>
      </p:pic>
      <p:sp>
        <p:nvSpPr>
          <p:cNvPr id="4" name="TextBox 3">
            <a:extLst>
              <a:ext uri="{FF2B5EF4-FFF2-40B4-BE49-F238E27FC236}">
                <a16:creationId xmlns:a16="http://schemas.microsoft.com/office/drawing/2014/main" id="{0EDB2E46-FAFA-A9FD-9121-E5D18494158C}"/>
              </a:ext>
            </a:extLst>
          </p:cNvPr>
          <p:cNvSpPr txBox="1"/>
          <p:nvPr/>
        </p:nvSpPr>
        <p:spPr>
          <a:xfrm>
            <a:off x="6699381" y="1572037"/>
            <a:ext cx="4823926" cy="3108543"/>
          </a:xfrm>
          <a:prstGeom prst="rect">
            <a:avLst/>
          </a:prstGeom>
          <a:noFill/>
        </p:spPr>
        <p:txBody>
          <a:bodyPr wrap="square">
            <a:spAutoFit/>
          </a:bodyPr>
          <a:lstStyle/>
          <a:p>
            <a:r>
              <a:rPr lang="en-US" sz="2800" dirty="0"/>
              <a:t>The admin then selects a particular class he wants to check into to mark attendance. Each class click corresponds to get request to the flask server endpoint.</a:t>
            </a:r>
          </a:p>
          <a:p>
            <a:endParaRPr lang="en-US" sz="2800" dirty="0"/>
          </a:p>
        </p:txBody>
      </p:sp>
    </p:spTree>
    <p:extLst>
      <p:ext uri="{BB962C8B-B14F-4D97-AF65-F5344CB8AC3E}">
        <p14:creationId xmlns:p14="http://schemas.microsoft.com/office/powerpoint/2010/main" val="2021283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5AC2A-8723-34EF-C4A3-01D3F7CAA6EB}"/>
              </a:ext>
            </a:extLst>
          </p:cNvPr>
          <p:cNvPicPr>
            <a:picLocks noChangeAspect="1"/>
          </p:cNvPicPr>
          <p:nvPr/>
        </p:nvPicPr>
        <p:blipFill rotWithShape="1">
          <a:blip r:embed="rId2"/>
          <a:srcRect t="4082"/>
          <a:stretch/>
        </p:blipFill>
        <p:spPr>
          <a:xfrm>
            <a:off x="7197012" y="79310"/>
            <a:ext cx="4186335" cy="6699380"/>
          </a:xfrm>
          <a:prstGeom prst="rect">
            <a:avLst/>
          </a:prstGeom>
        </p:spPr>
      </p:pic>
      <p:sp>
        <p:nvSpPr>
          <p:cNvPr id="6" name="TextBox 5">
            <a:extLst>
              <a:ext uri="{FF2B5EF4-FFF2-40B4-BE49-F238E27FC236}">
                <a16:creationId xmlns:a16="http://schemas.microsoft.com/office/drawing/2014/main" id="{F3084988-4DAF-EB65-C102-539B104A34D3}"/>
              </a:ext>
            </a:extLst>
          </p:cNvPr>
          <p:cNvSpPr txBox="1"/>
          <p:nvPr/>
        </p:nvSpPr>
        <p:spPr>
          <a:xfrm>
            <a:off x="482860" y="1104132"/>
            <a:ext cx="5442079" cy="3970318"/>
          </a:xfrm>
          <a:prstGeom prst="rect">
            <a:avLst/>
          </a:prstGeom>
          <a:noFill/>
        </p:spPr>
        <p:txBody>
          <a:bodyPr wrap="square">
            <a:spAutoFit/>
          </a:bodyPr>
          <a:lstStyle/>
          <a:p>
            <a:r>
              <a:rPr lang="en-US" sz="2800" dirty="0"/>
              <a:t>A user/admin need to store the images of a particular group of students belonging to a class in a directory in Firebase storage bucket. The server accesses then </a:t>
            </a:r>
            <a:r>
              <a:rPr lang="en-US" sz="2800" dirty="0" err="1"/>
              <a:t>accessese</a:t>
            </a:r>
            <a:r>
              <a:rPr lang="en-US" sz="2800" dirty="0"/>
              <a:t> the images of a particular class and </a:t>
            </a:r>
            <a:r>
              <a:rPr lang="en-US" sz="2800" dirty="0" err="1"/>
              <a:t>and</a:t>
            </a:r>
            <a:r>
              <a:rPr lang="en-US" sz="2800" dirty="0"/>
              <a:t> then the bitmap information is sent to app. The image shows the class hierarchy</a:t>
            </a:r>
            <a:endParaRPr lang="en-IN" sz="2800" dirty="0"/>
          </a:p>
        </p:txBody>
      </p:sp>
    </p:spTree>
    <p:extLst>
      <p:ext uri="{BB962C8B-B14F-4D97-AF65-F5344CB8AC3E}">
        <p14:creationId xmlns:p14="http://schemas.microsoft.com/office/powerpoint/2010/main" val="1758433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8F6027-9AF2-955A-E38B-850802AC3697}"/>
              </a:ext>
            </a:extLst>
          </p:cNvPr>
          <p:cNvSpPr txBox="1"/>
          <p:nvPr/>
        </p:nvSpPr>
        <p:spPr>
          <a:xfrm>
            <a:off x="4584828" y="1580090"/>
            <a:ext cx="7336582" cy="2677656"/>
          </a:xfrm>
          <a:prstGeom prst="rect">
            <a:avLst/>
          </a:prstGeom>
          <a:noFill/>
        </p:spPr>
        <p:txBody>
          <a:bodyPr wrap="square">
            <a:spAutoFit/>
          </a:bodyPr>
          <a:lstStyle/>
          <a:p>
            <a:r>
              <a:rPr lang="en-US" sz="2800" dirty="0"/>
              <a:t>The image refers to the images stored in a particular class. It is recommended to have multiple images of same person in different conditions such as lightning and camera angles. Remember to mark the filename as the student's name or roll number.</a:t>
            </a:r>
            <a:endParaRPr lang="en-IN" sz="2800" dirty="0"/>
          </a:p>
        </p:txBody>
      </p:sp>
      <p:pic>
        <p:nvPicPr>
          <p:cNvPr id="3" name="Picture 2">
            <a:extLst>
              <a:ext uri="{FF2B5EF4-FFF2-40B4-BE49-F238E27FC236}">
                <a16:creationId xmlns:a16="http://schemas.microsoft.com/office/drawing/2014/main" id="{03422241-16D2-0D9F-6E9A-6F818E00FCA0}"/>
              </a:ext>
            </a:extLst>
          </p:cNvPr>
          <p:cNvPicPr>
            <a:picLocks noChangeAspect="1"/>
          </p:cNvPicPr>
          <p:nvPr/>
        </p:nvPicPr>
        <p:blipFill rotWithShape="1">
          <a:blip r:embed="rId2"/>
          <a:srcRect t="5882" b="1778"/>
          <a:stretch/>
        </p:blipFill>
        <p:spPr>
          <a:xfrm>
            <a:off x="718460" y="0"/>
            <a:ext cx="3086100" cy="6298164"/>
          </a:xfrm>
          <a:prstGeom prst="rect">
            <a:avLst/>
          </a:prstGeom>
        </p:spPr>
      </p:pic>
    </p:spTree>
    <p:extLst>
      <p:ext uri="{BB962C8B-B14F-4D97-AF65-F5344CB8AC3E}">
        <p14:creationId xmlns:p14="http://schemas.microsoft.com/office/powerpoint/2010/main" val="3608482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7FF110-D823-D5CA-1649-D3079F0A9D6C}"/>
              </a:ext>
            </a:extLst>
          </p:cNvPr>
          <p:cNvPicPr>
            <a:picLocks noChangeAspect="1"/>
          </p:cNvPicPr>
          <p:nvPr/>
        </p:nvPicPr>
        <p:blipFill>
          <a:blip r:embed="rId2"/>
          <a:stretch>
            <a:fillRect/>
          </a:stretch>
        </p:blipFill>
        <p:spPr>
          <a:xfrm>
            <a:off x="7160425" y="0"/>
            <a:ext cx="4869109" cy="6363477"/>
          </a:xfrm>
          <a:prstGeom prst="rect">
            <a:avLst/>
          </a:prstGeom>
        </p:spPr>
      </p:pic>
      <p:sp>
        <p:nvSpPr>
          <p:cNvPr id="4" name="TextBox 3">
            <a:extLst>
              <a:ext uri="{FF2B5EF4-FFF2-40B4-BE49-F238E27FC236}">
                <a16:creationId xmlns:a16="http://schemas.microsoft.com/office/drawing/2014/main" id="{A6D20C2A-8DFA-5D96-98C6-2AB38691507D}"/>
              </a:ext>
            </a:extLst>
          </p:cNvPr>
          <p:cNvSpPr txBox="1"/>
          <p:nvPr/>
        </p:nvSpPr>
        <p:spPr>
          <a:xfrm>
            <a:off x="576166" y="1160116"/>
            <a:ext cx="6097554" cy="3108543"/>
          </a:xfrm>
          <a:prstGeom prst="rect">
            <a:avLst/>
          </a:prstGeom>
          <a:noFill/>
        </p:spPr>
        <p:txBody>
          <a:bodyPr wrap="square">
            <a:spAutoFit/>
          </a:bodyPr>
          <a:lstStyle/>
          <a:p>
            <a:r>
              <a:rPr lang="en-US" sz="2800" dirty="0"/>
              <a:t>After all the students are marked, upon pressing the stop button, the app asks the admin to enter a name to the excel file to store the attendance status of the students. The students whose faces are detected are marked present and those not detected otherwise.</a:t>
            </a:r>
            <a:endParaRPr lang="en-IN" sz="2800" dirty="0"/>
          </a:p>
        </p:txBody>
      </p:sp>
    </p:spTree>
    <p:extLst>
      <p:ext uri="{BB962C8B-B14F-4D97-AF65-F5344CB8AC3E}">
        <p14:creationId xmlns:p14="http://schemas.microsoft.com/office/powerpoint/2010/main" val="2524312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56EF-16D9-06CE-EFEE-7CB60E285648}"/>
              </a:ext>
            </a:extLst>
          </p:cNvPr>
          <p:cNvSpPr>
            <a:spLocks noGrp="1"/>
          </p:cNvSpPr>
          <p:nvPr>
            <p:ph type="title"/>
          </p:nvPr>
        </p:nvSpPr>
        <p:spPr/>
        <p:txBody>
          <a:bodyPr>
            <a:normAutofit/>
          </a:bodyPr>
          <a:lstStyle/>
          <a:p>
            <a:r>
              <a:rPr lang="en-US" sz="6000" b="1" dirty="0">
                <a:solidFill>
                  <a:srgbClr val="FFFF00"/>
                </a:solidFill>
              </a:rPr>
              <a:t>Limitations</a:t>
            </a:r>
            <a:endParaRPr lang="en-IN" sz="6000" b="1" dirty="0">
              <a:solidFill>
                <a:srgbClr val="FFFF00"/>
              </a:solidFill>
            </a:endParaRPr>
          </a:p>
        </p:txBody>
      </p:sp>
      <p:sp>
        <p:nvSpPr>
          <p:cNvPr id="6" name="TextBox 5">
            <a:extLst>
              <a:ext uri="{FF2B5EF4-FFF2-40B4-BE49-F238E27FC236}">
                <a16:creationId xmlns:a16="http://schemas.microsoft.com/office/drawing/2014/main" id="{C76AB65D-8D84-3852-2DBE-9E41AA98991C}"/>
              </a:ext>
            </a:extLst>
          </p:cNvPr>
          <p:cNvSpPr txBox="1"/>
          <p:nvPr/>
        </p:nvSpPr>
        <p:spPr>
          <a:xfrm>
            <a:off x="1097280" y="2690336"/>
            <a:ext cx="10058400" cy="2246769"/>
          </a:xfrm>
          <a:prstGeom prst="rect">
            <a:avLst/>
          </a:prstGeom>
          <a:noFill/>
        </p:spPr>
        <p:txBody>
          <a:bodyPr wrap="square">
            <a:spAutoFit/>
          </a:bodyPr>
          <a:lstStyle/>
          <a:p>
            <a:r>
              <a:rPr lang="en-US" sz="2800" dirty="0"/>
              <a:t>Predictions may go wrong as </a:t>
            </a:r>
            <a:r>
              <a:rPr lang="en-US" sz="2800" dirty="0" err="1"/>
              <a:t>FaceNet</a:t>
            </a:r>
            <a:r>
              <a:rPr lang="en-US" sz="2800" dirty="0"/>
              <a:t> does not always produce similar embeddings for the same person. Consider the accuracy of the </a:t>
            </a:r>
            <a:r>
              <a:rPr lang="en-US" sz="2800" dirty="0" err="1"/>
              <a:t>FaceNet</a:t>
            </a:r>
            <a:r>
              <a:rPr lang="en-US" sz="2800" dirty="0"/>
              <a:t> model while using it in your apps. In that case, you may learn to use the </a:t>
            </a:r>
            <a:r>
              <a:rPr lang="en-US" sz="2800" dirty="0" err="1"/>
              <a:t>FaceNetModel</a:t>
            </a:r>
            <a:r>
              <a:rPr lang="en-US" sz="2800" dirty="0"/>
              <a:t> class separating for using </a:t>
            </a:r>
            <a:r>
              <a:rPr lang="en-US" sz="2800" dirty="0" err="1"/>
              <a:t>FaceNet</a:t>
            </a:r>
            <a:r>
              <a:rPr lang="en-US" sz="2800" dirty="0"/>
              <a:t> in some other tasks.</a:t>
            </a:r>
            <a:endParaRPr lang="en-IN" sz="2800" dirty="0"/>
          </a:p>
        </p:txBody>
      </p:sp>
    </p:spTree>
    <p:extLst>
      <p:ext uri="{BB962C8B-B14F-4D97-AF65-F5344CB8AC3E}">
        <p14:creationId xmlns:p14="http://schemas.microsoft.com/office/powerpoint/2010/main" val="2369497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6C8B-026E-40F0-B3DE-22415A4EF83D}"/>
              </a:ext>
            </a:extLst>
          </p:cNvPr>
          <p:cNvSpPr>
            <a:spLocks noGrp="1"/>
          </p:cNvSpPr>
          <p:nvPr>
            <p:ph type="title"/>
          </p:nvPr>
        </p:nvSpPr>
        <p:spPr/>
        <p:txBody>
          <a:bodyPr>
            <a:normAutofit/>
          </a:bodyPr>
          <a:lstStyle/>
          <a:p>
            <a:r>
              <a:rPr lang="en-US" sz="6000" b="1" dirty="0">
                <a:solidFill>
                  <a:srgbClr val="FFFF00"/>
                </a:solidFill>
              </a:rPr>
              <a:t>Conclusion :</a:t>
            </a:r>
            <a:endParaRPr lang="en-IN" sz="6000" b="1" dirty="0">
              <a:solidFill>
                <a:srgbClr val="FFFF00"/>
              </a:solidFill>
            </a:endParaRPr>
          </a:p>
        </p:txBody>
      </p:sp>
      <p:sp>
        <p:nvSpPr>
          <p:cNvPr id="4" name="TextBox 3">
            <a:extLst>
              <a:ext uri="{FF2B5EF4-FFF2-40B4-BE49-F238E27FC236}">
                <a16:creationId xmlns:a16="http://schemas.microsoft.com/office/drawing/2014/main" id="{5FA16BE7-DE15-F9FE-D6A9-64C374467797}"/>
              </a:ext>
            </a:extLst>
          </p:cNvPr>
          <p:cNvSpPr txBox="1"/>
          <p:nvPr/>
        </p:nvSpPr>
        <p:spPr>
          <a:xfrm>
            <a:off x="1097280" y="2131536"/>
            <a:ext cx="10149840" cy="1631216"/>
          </a:xfrm>
          <a:prstGeom prst="rect">
            <a:avLst/>
          </a:prstGeom>
          <a:noFill/>
        </p:spPr>
        <p:txBody>
          <a:bodyPr wrap="square">
            <a:spAutoFit/>
          </a:bodyPr>
          <a:lstStyle/>
          <a:p>
            <a:pPr marL="342900" indent="-342900">
              <a:buFont typeface="Arial" panose="020B0604020202020204" pitchFamily="34" charset="0"/>
              <a:buChar char="•"/>
            </a:pPr>
            <a:r>
              <a:rPr lang="en-US" sz="2400" dirty="0"/>
              <a:t>Technology when used wisely can benefit a community at large scale. We aim to build an </a:t>
            </a:r>
            <a:r>
              <a:rPr lang="en-US" sz="2800" dirty="0"/>
              <a:t>efficient</a:t>
            </a:r>
            <a:r>
              <a:rPr lang="en-US" sz="2400" dirty="0"/>
              <a:t>, easy to use end-to-end Mobile Application that serves to reduce inefficiencies in attendance marking with the use of latest cutting edge technology.</a:t>
            </a:r>
          </a:p>
        </p:txBody>
      </p:sp>
      <p:sp>
        <p:nvSpPr>
          <p:cNvPr id="6" name="TextBox 5">
            <a:extLst>
              <a:ext uri="{FF2B5EF4-FFF2-40B4-BE49-F238E27FC236}">
                <a16:creationId xmlns:a16="http://schemas.microsoft.com/office/drawing/2014/main" id="{D7A84F63-C136-DAE9-CA7A-79C581F26F38}"/>
              </a:ext>
            </a:extLst>
          </p:cNvPr>
          <p:cNvSpPr txBox="1"/>
          <p:nvPr/>
        </p:nvSpPr>
        <p:spPr>
          <a:xfrm>
            <a:off x="1097280" y="4156928"/>
            <a:ext cx="10149840" cy="1384995"/>
          </a:xfrm>
          <a:prstGeom prst="rect">
            <a:avLst/>
          </a:prstGeom>
          <a:noFill/>
        </p:spPr>
        <p:txBody>
          <a:bodyPr wrap="square">
            <a:spAutoFit/>
          </a:bodyPr>
          <a:lstStyle/>
          <a:p>
            <a:pPr marL="342900" indent="-342900">
              <a:buFont typeface="Arial" panose="020B0604020202020204" pitchFamily="34" charset="0"/>
              <a:buChar char="•"/>
            </a:pPr>
            <a:r>
              <a:rPr lang="en-US" sz="2800" dirty="0"/>
              <a:t>This android application will help teachers leverage the use case of excellent technology aided with good accuracy. This will reduce the burden of attendance marking and proxies. </a:t>
            </a:r>
          </a:p>
        </p:txBody>
      </p:sp>
    </p:spTree>
    <p:extLst>
      <p:ext uri="{BB962C8B-B14F-4D97-AF65-F5344CB8AC3E}">
        <p14:creationId xmlns:p14="http://schemas.microsoft.com/office/powerpoint/2010/main" val="817765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55E7-BCC2-EA05-5CF7-99BF6610C266}"/>
              </a:ext>
            </a:extLst>
          </p:cNvPr>
          <p:cNvSpPr>
            <a:spLocks noGrp="1"/>
          </p:cNvSpPr>
          <p:nvPr>
            <p:ph type="title"/>
          </p:nvPr>
        </p:nvSpPr>
        <p:spPr/>
        <p:txBody>
          <a:bodyPr>
            <a:normAutofit/>
          </a:bodyPr>
          <a:lstStyle/>
          <a:p>
            <a:r>
              <a:rPr lang="en-US" sz="6000" b="1" dirty="0">
                <a:solidFill>
                  <a:srgbClr val="FFFF00"/>
                </a:solidFill>
              </a:rPr>
              <a:t>Future work :</a:t>
            </a:r>
            <a:endParaRPr lang="en-IN" sz="6000" b="1" dirty="0">
              <a:solidFill>
                <a:srgbClr val="FFFF00"/>
              </a:solidFill>
            </a:endParaRPr>
          </a:p>
        </p:txBody>
      </p:sp>
      <p:sp>
        <p:nvSpPr>
          <p:cNvPr id="4" name="TextBox 3">
            <a:extLst>
              <a:ext uri="{FF2B5EF4-FFF2-40B4-BE49-F238E27FC236}">
                <a16:creationId xmlns:a16="http://schemas.microsoft.com/office/drawing/2014/main" id="{46F366E3-F28E-F58E-A82B-002C344F0CD3}"/>
              </a:ext>
            </a:extLst>
          </p:cNvPr>
          <p:cNvSpPr txBox="1"/>
          <p:nvPr/>
        </p:nvSpPr>
        <p:spPr>
          <a:xfrm>
            <a:off x="1097279" y="2073653"/>
            <a:ext cx="10058399" cy="3539430"/>
          </a:xfrm>
          <a:prstGeom prst="rect">
            <a:avLst/>
          </a:prstGeom>
          <a:noFill/>
        </p:spPr>
        <p:txBody>
          <a:bodyPr wrap="square">
            <a:spAutoFit/>
          </a:bodyPr>
          <a:lstStyle/>
          <a:p>
            <a:r>
              <a:rPr lang="en-US" sz="2800" dirty="0"/>
              <a:t>This system can be improvised by making it to </a:t>
            </a:r>
            <a:r>
              <a:rPr lang="en-US" sz="2800" dirty="0" err="1"/>
              <a:t>recognise</a:t>
            </a:r>
            <a:r>
              <a:rPr lang="en-US" sz="2800" dirty="0"/>
              <a:t> </a:t>
            </a:r>
          </a:p>
          <a:p>
            <a:r>
              <a:rPr lang="en-US" sz="2800" dirty="0"/>
              <a:t>students of the whole class accurately. This system can also </a:t>
            </a:r>
          </a:p>
          <a:p>
            <a:r>
              <a:rPr lang="en-US" sz="2800" dirty="0"/>
              <a:t>be implemented in educational institutions. This system can </a:t>
            </a:r>
          </a:p>
          <a:p>
            <a:r>
              <a:rPr lang="en-US" sz="2800" dirty="0"/>
              <a:t>be attached to surveillance camera in such a way that the </a:t>
            </a:r>
          </a:p>
          <a:p>
            <a:r>
              <a:rPr lang="en-US" sz="2800" dirty="0"/>
              <a:t>camera placed in a class captures the image of the whole </a:t>
            </a:r>
          </a:p>
          <a:p>
            <a:r>
              <a:rPr lang="en-US" sz="2800" dirty="0"/>
              <a:t>class and </a:t>
            </a:r>
            <a:r>
              <a:rPr lang="en-US" sz="2800" dirty="0" err="1"/>
              <a:t>recognises</a:t>
            </a:r>
            <a:r>
              <a:rPr lang="en-US" sz="2800" dirty="0"/>
              <a:t> the students and awards attendances to </a:t>
            </a:r>
          </a:p>
          <a:p>
            <a:r>
              <a:rPr lang="en-US" sz="2800" dirty="0"/>
              <a:t>available students. This reduces lot of efforts and time for </a:t>
            </a:r>
          </a:p>
          <a:p>
            <a:r>
              <a:rPr lang="en-US" sz="2800" dirty="0"/>
              <a:t>teaching faculties.</a:t>
            </a:r>
            <a:endParaRPr lang="en-IN" sz="2800" dirty="0"/>
          </a:p>
        </p:txBody>
      </p:sp>
    </p:spTree>
    <p:extLst>
      <p:ext uri="{BB962C8B-B14F-4D97-AF65-F5344CB8AC3E}">
        <p14:creationId xmlns:p14="http://schemas.microsoft.com/office/powerpoint/2010/main" val="3138519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CE2862-95DD-D551-78A9-330AC091C867}"/>
              </a:ext>
            </a:extLst>
          </p:cNvPr>
          <p:cNvSpPr>
            <a:spLocks noGrp="1"/>
          </p:cNvSpPr>
          <p:nvPr>
            <p:ph type="title"/>
          </p:nvPr>
        </p:nvSpPr>
        <p:spPr>
          <a:xfrm>
            <a:off x="1097279" y="699797"/>
            <a:ext cx="3931921" cy="934926"/>
          </a:xfrm>
        </p:spPr>
        <p:txBody>
          <a:bodyPr>
            <a:normAutofit/>
          </a:bodyPr>
          <a:lstStyle/>
          <a:p>
            <a:r>
              <a:rPr lang="en-US" sz="4800" b="1" dirty="0">
                <a:solidFill>
                  <a:srgbClr val="FFFF00"/>
                </a:solidFill>
                <a:latin typeface="Arial Black" panose="020B0604020202020204" pitchFamily="34" charset="0"/>
                <a:ea typeface="Arial Regular" pitchFamily="34" charset="-122"/>
                <a:cs typeface="Arial Black" panose="020B0604020202020204" pitchFamily="34" charset="0"/>
              </a:rPr>
              <a:t>AGENDA :</a:t>
            </a:r>
            <a:endParaRPr lang="en-IN" dirty="0">
              <a:solidFill>
                <a:srgbClr val="FFFF00"/>
              </a:solidFill>
            </a:endParaRPr>
          </a:p>
        </p:txBody>
      </p:sp>
      <p:sp>
        <p:nvSpPr>
          <p:cNvPr id="7" name="Content Placeholder 6">
            <a:extLst>
              <a:ext uri="{FF2B5EF4-FFF2-40B4-BE49-F238E27FC236}">
                <a16:creationId xmlns:a16="http://schemas.microsoft.com/office/drawing/2014/main" id="{5EE90112-4E40-0BB1-E5DC-BD90DC5FA30F}"/>
              </a:ext>
            </a:extLst>
          </p:cNvPr>
          <p:cNvSpPr>
            <a:spLocks noGrp="1"/>
          </p:cNvSpPr>
          <p:nvPr>
            <p:ph idx="1"/>
          </p:nvPr>
        </p:nvSpPr>
        <p:spPr>
          <a:xfrm>
            <a:off x="1097279" y="2131456"/>
            <a:ext cx="4323807" cy="3298960"/>
          </a:xfrm>
        </p:spPr>
        <p:txBody>
          <a:bodyPr>
            <a:noAutofit/>
          </a:bodyPr>
          <a:lstStyle/>
          <a:p>
            <a:pPr>
              <a:buFont typeface="Wingdings" panose="05000000000000000000" pitchFamily="2" charset="2"/>
              <a:buChar char="Ø"/>
            </a:pPr>
            <a:r>
              <a:rPr lang="en-US" sz="2800" dirty="0"/>
              <a:t>Abstract</a:t>
            </a:r>
          </a:p>
          <a:p>
            <a:pPr>
              <a:buFont typeface="Wingdings" panose="05000000000000000000" pitchFamily="2" charset="2"/>
              <a:buChar char="Ø"/>
            </a:pPr>
            <a:r>
              <a:rPr lang="en-US" sz="2800" dirty="0"/>
              <a:t>Introduction​</a:t>
            </a:r>
          </a:p>
          <a:p>
            <a:pPr>
              <a:buFont typeface="Wingdings" panose="05000000000000000000" pitchFamily="2" charset="2"/>
              <a:buChar char="Ø"/>
            </a:pPr>
            <a:r>
              <a:rPr lang="en-US" sz="2800" dirty="0"/>
              <a:t>Need for the Project</a:t>
            </a:r>
          </a:p>
          <a:p>
            <a:pPr>
              <a:buFont typeface="Wingdings" panose="05000000000000000000" pitchFamily="2" charset="2"/>
              <a:buChar char="Ø"/>
            </a:pPr>
            <a:r>
              <a:rPr lang="en-US" sz="2800" dirty="0"/>
              <a:t>​Features of the Project</a:t>
            </a:r>
          </a:p>
          <a:p>
            <a:pPr>
              <a:buFont typeface="Wingdings" panose="05000000000000000000" pitchFamily="2" charset="2"/>
              <a:buChar char="Ø"/>
            </a:pPr>
            <a:r>
              <a:rPr lang="en-US" sz="2800" dirty="0"/>
              <a:t>Technologies employed</a:t>
            </a:r>
          </a:p>
          <a:p>
            <a:pPr>
              <a:buFont typeface="Wingdings" panose="05000000000000000000" pitchFamily="2" charset="2"/>
              <a:buChar char="Ø"/>
            </a:pPr>
            <a:r>
              <a:rPr lang="en-US" sz="2800" dirty="0"/>
              <a:t>Proposed system </a:t>
            </a:r>
          </a:p>
          <a:p>
            <a:pPr>
              <a:buFont typeface="Wingdings" panose="05000000000000000000" pitchFamily="2" charset="2"/>
              <a:buChar char="Ø"/>
            </a:pPr>
            <a:r>
              <a:rPr lang="en-US" sz="2800" dirty="0"/>
              <a:t>Working</a:t>
            </a:r>
          </a:p>
          <a:p>
            <a:endParaRPr lang="en-IN" sz="2800" dirty="0"/>
          </a:p>
        </p:txBody>
      </p:sp>
      <p:sp>
        <p:nvSpPr>
          <p:cNvPr id="3" name="TextBox 2">
            <a:extLst>
              <a:ext uri="{FF2B5EF4-FFF2-40B4-BE49-F238E27FC236}">
                <a16:creationId xmlns:a16="http://schemas.microsoft.com/office/drawing/2014/main" id="{AE3F1EED-0F83-977A-BE06-B02AF83477B9}"/>
              </a:ext>
            </a:extLst>
          </p:cNvPr>
          <p:cNvSpPr txBox="1"/>
          <p:nvPr/>
        </p:nvSpPr>
        <p:spPr>
          <a:xfrm>
            <a:off x="5847962" y="2318068"/>
            <a:ext cx="4956887" cy="2677656"/>
          </a:xfrm>
          <a:prstGeom prst="rect">
            <a:avLst/>
          </a:prstGeom>
          <a:noFill/>
        </p:spPr>
        <p:txBody>
          <a:bodyPr wrap="square">
            <a:spAutoFit/>
          </a:bodyPr>
          <a:lstStyle/>
          <a:p>
            <a:pPr marL="342900" indent="-342900">
              <a:buFont typeface="Wingdings" panose="05000000000000000000" pitchFamily="2" charset="2"/>
              <a:buChar char="Ø"/>
            </a:pPr>
            <a:r>
              <a:rPr lang="en-US" sz="2800" dirty="0"/>
              <a:t>System requirements</a:t>
            </a:r>
          </a:p>
          <a:p>
            <a:pPr marL="342900" indent="-342900">
              <a:buFont typeface="Wingdings" panose="05000000000000000000" pitchFamily="2" charset="2"/>
              <a:buChar char="Ø"/>
            </a:pPr>
            <a:r>
              <a:rPr lang="en-US" sz="2800" dirty="0"/>
              <a:t>Flow chart &amp; Screen shorts</a:t>
            </a:r>
          </a:p>
          <a:p>
            <a:pPr marL="342900" indent="-342900">
              <a:buFont typeface="Wingdings" panose="05000000000000000000" pitchFamily="2" charset="2"/>
              <a:buChar char="Ø"/>
            </a:pPr>
            <a:r>
              <a:rPr lang="en-US" sz="2800" dirty="0"/>
              <a:t>limitations</a:t>
            </a:r>
          </a:p>
          <a:p>
            <a:pPr marL="342900" indent="-342900">
              <a:buFont typeface="Wingdings" panose="05000000000000000000" pitchFamily="2" charset="2"/>
              <a:buChar char="Ø"/>
            </a:pPr>
            <a:r>
              <a:rPr lang="en-US" sz="2800" dirty="0"/>
              <a:t>​Conclusion</a:t>
            </a:r>
          </a:p>
          <a:p>
            <a:pPr marL="342900" indent="-342900">
              <a:buFont typeface="Wingdings" panose="05000000000000000000" pitchFamily="2" charset="2"/>
              <a:buChar char="Ø"/>
            </a:pPr>
            <a:r>
              <a:rPr lang="en-US" sz="2800" dirty="0"/>
              <a:t>Future work</a:t>
            </a:r>
          </a:p>
          <a:p>
            <a:pPr marL="342900" indent="-342900">
              <a:buFont typeface="Wingdings" panose="05000000000000000000" pitchFamily="2" charset="2"/>
              <a:buChar char="Ø"/>
            </a:pPr>
            <a:endParaRPr lang="en-US" sz="2800" dirty="0"/>
          </a:p>
        </p:txBody>
      </p:sp>
    </p:spTree>
    <p:extLst>
      <p:ext uri="{BB962C8B-B14F-4D97-AF65-F5344CB8AC3E}">
        <p14:creationId xmlns:p14="http://schemas.microsoft.com/office/powerpoint/2010/main" val="3839428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C74D26-8245-E4C1-BB21-77A335D3BF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7693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4F071-F383-F7BC-4ECD-757F59AC8F32}"/>
              </a:ext>
            </a:extLst>
          </p:cNvPr>
          <p:cNvSpPr>
            <a:spLocks noGrp="1"/>
          </p:cNvSpPr>
          <p:nvPr>
            <p:ph type="title"/>
          </p:nvPr>
        </p:nvSpPr>
        <p:spPr/>
        <p:txBody>
          <a:bodyPr>
            <a:normAutofit/>
          </a:bodyPr>
          <a:lstStyle/>
          <a:p>
            <a:r>
              <a:rPr lang="en-US" sz="6000" b="1" dirty="0">
                <a:solidFill>
                  <a:srgbClr val="FFFF00"/>
                </a:solidFill>
              </a:rPr>
              <a:t>Abstract :</a:t>
            </a:r>
            <a:endParaRPr lang="en-IN" sz="6000" b="1" dirty="0">
              <a:solidFill>
                <a:srgbClr val="FFFF00"/>
              </a:solidFill>
            </a:endParaRPr>
          </a:p>
        </p:txBody>
      </p:sp>
      <p:sp>
        <p:nvSpPr>
          <p:cNvPr id="8" name="TextBox 7">
            <a:extLst>
              <a:ext uri="{FF2B5EF4-FFF2-40B4-BE49-F238E27FC236}">
                <a16:creationId xmlns:a16="http://schemas.microsoft.com/office/drawing/2014/main" id="{C0D08158-B82B-EC4A-9921-23EBBAD01450}"/>
              </a:ext>
            </a:extLst>
          </p:cNvPr>
          <p:cNvSpPr txBox="1"/>
          <p:nvPr/>
        </p:nvSpPr>
        <p:spPr>
          <a:xfrm>
            <a:off x="910668" y="1941078"/>
            <a:ext cx="10431624" cy="4154984"/>
          </a:xfrm>
          <a:prstGeom prst="rect">
            <a:avLst/>
          </a:prstGeom>
          <a:noFill/>
        </p:spPr>
        <p:txBody>
          <a:bodyPr wrap="square">
            <a:spAutoFit/>
          </a:bodyPr>
          <a:lstStyle/>
          <a:p>
            <a:r>
              <a:rPr lang="en-US" sz="2400" dirty="0"/>
              <a:t> In many of the educational institutions, managing  attendance of students/candidates is tedious, as there would be large number of students in the class and keeping track of all is onerous. There are situations where student act as proxies for their friends even though they are not present. This </a:t>
            </a:r>
            <a:r>
              <a:rPr lang="en-US" sz="2400" dirty="0" err="1"/>
              <a:t>system,which</a:t>
            </a:r>
            <a:r>
              <a:rPr lang="en-US" sz="2400" dirty="0"/>
              <a:t> is based on face detection and recognition </a:t>
            </a:r>
            <a:r>
              <a:rPr lang="en-US" sz="2400" dirty="0" err="1"/>
              <a:t>algorithms,spontaneously</a:t>
            </a:r>
            <a:r>
              <a:rPr lang="en-US" sz="2400" dirty="0"/>
              <a:t> detects the student when he enters the class room and marks the attendance by recognizing him. The database is then modified or updated automatically. This reduces time and effort of manually updating the attendance. This system also provides authentication using recognition of face of the admin or teacher to unlock as there are chances of trespassing by the third party. So this rises the security of the system.</a:t>
            </a:r>
            <a:endParaRPr lang="en-IN" sz="2400" dirty="0"/>
          </a:p>
        </p:txBody>
      </p:sp>
    </p:spTree>
    <p:extLst>
      <p:ext uri="{BB962C8B-B14F-4D97-AF65-F5344CB8AC3E}">
        <p14:creationId xmlns:p14="http://schemas.microsoft.com/office/powerpoint/2010/main" val="172252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E35F6E-C178-C1D2-50AC-1B674720E7B1}"/>
              </a:ext>
            </a:extLst>
          </p:cNvPr>
          <p:cNvSpPr>
            <a:spLocks noGrp="1"/>
          </p:cNvSpPr>
          <p:nvPr>
            <p:ph type="title"/>
          </p:nvPr>
        </p:nvSpPr>
        <p:spPr/>
        <p:txBody>
          <a:bodyPr>
            <a:normAutofit/>
          </a:bodyPr>
          <a:lstStyle/>
          <a:p>
            <a:r>
              <a:rPr lang="en-US" sz="5400" b="1" dirty="0">
                <a:solidFill>
                  <a:srgbClr val="FFFF00"/>
                </a:solidFill>
              </a:rPr>
              <a:t>Introduction :</a:t>
            </a:r>
            <a:endParaRPr lang="en-IN" sz="5400" b="1" dirty="0">
              <a:solidFill>
                <a:srgbClr val="FFFF00"/>
              </a:solidFill>
            </a:endParaRPr>
          </a:p>
        </p:txBody>
      </p:sp>
      <p:sp>
        <p:nvSpPr>
          <p:cNvPr id="9" name="Content Placeholder 8">
            <a:extLst>
              <a:ext uri="{FF2B5EF4-FFF2-40B4-BE49-F238E27FC236}">
                <a16:creationId xmlns:a16="http://schemas.microsoft.com/office/drawing/2014/main" id="{F837F882-BE1C-8E3B-A032-90878FCEDA18}"/>
              </a:ext>
            </a:extLst>
          </p:cNvPr>
          <p:cNvSpPr>
            <a:spLocks noGrp="1"/>
          </p:cNvSpPr>
          <p:nvPr>
            <p:ph idx="1"/>
          </p:nvPr>
        </p:nvSpPr>
        <p:spPr>
          <a:xfrm>
            <a:off x="494521" y="2088330"/>
            <a:ext cx="10534262" cy="3407400"/>
          </a:xfrm>
        </p:spPr>
        <p:txBody>
          <a:bodyPr/>
          <a:lstStyle/>
          <a:p>
            <a:pPr lvl="4">
              <a:buFont typeface="Wingdings" panose="05000000000000000000" pitchFamily="2" charset="2"/>
              <a:buChar char="v"/>
            </a:pPr>
            <a:r>
              <a:rPr lang="en-US" sz="2400" dirty="0"/>
              <a:t>With the advent of technology, traditional attendance tracking methods have become outdated and time-consuming. We propose a facial recognition-based attendance system app that leverages the power of Machine Learning to ease the process of attendance marking</a:t>
            </a:r>
          </a:p>
          <a:p>
            <a:pPr marL="749808" lvl="4" indent="0">
              <a:buNone/>
            </a:pPr>
            <a:endParaRPr lang="en-US" sz="2400" dirty="0"/>
          </a:p>
          <a:p>
            <a:pPr lvl="4">
              <a:buFont typeface="Wingdings" panose="05000000000000000000" pitchFamily="2" charset="2"/>
              <a:buChar char="v"/>
            </a:pPr>
            <a:r>
              <a:rPr lang="en-US" sz="2400" dirty="0"/>
              <a:t>Face recognition attendance systems allow instructors to monitor attendance in real-time, giving them the ability to use the app interface at a click and record attendance at ease.</a:t>
            </a:r>
          </a:p>
          <a:p>
            <a:pPr lvl="4">
              <a:buFont typeface="Wingdings" panose="05000000000000000000" pitchFamily="2" charset="2"/>
              <a:buChar char="v"/>
            </a:pPr>
            <a:endParaRPr lang="en-US" sz="2400" dirty="0"/>
          </a:p>
        </p:txBody>
      </p:sp>
    </p:spTree>
    <p:extLst>
      <p:ext uri="{BB962C8B-B14F-4D97-AF65-F5344CB8AC3E}">
        <p14:creationId xmlns:p14="http://schemas.microsoft.com/office/powerpoint/2010/main" val="280731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01EDD898-88DF-5D17-0118-68361ADDCE8C}"/>
              </a:ext>
            </a:extLst>
          </p:cNvPr>
          <p:cNvSpPr>
            <a:spLocks noGrp="1"/>
          </p:cNvSpPr>
          <p:nvPr>
            <p:ph sz="half" idx="4294967295"/>
          </p:nvPr>
        </p:nvSpPr>
        <p:spPr>
          <a:xfrm>
            <a:off x="721366" y="2146665"/>
            <a:ext cx="6130213" cy="1148897"/>
          </a:xfrm>
        </p:spPr>
        <p:txBody>
          <a:bodyPr>
            <a:noAutofit/>
          </a:bodyPr>
          <a:lstStyle/>
          <a:p>
            <a:r>
              <a:rPr lang="en-IN" sz="4400" b="1" u="sng" dirty="0">
                <a:solidFill>
                  <a:srgbClr val="FFFF00"/>
                </a:solidFill>
              </a:rPr>
              <a:t>NEED OF THE PROJECT :</a:t>
            </a:r>
          </a:p>
        </p:txBody>
      </p:sp>
      <p:pic>
        <p:nvPicPr>
          <p:cNvPr id="1028" name="Picture 4" descr="The NEED Project - YouTube">
            <a:extLst>
              <a:ext uri="{FF2B5EF4-FFF2-40B4-BE49-F238E27FC236}">
                <a16:creationId xmlns:a16="http://schemas.microsoft.com/office/drawing/2014/main" id="{B4ED9B34-C680-328B-38E3-ABD29048B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919" y="933804"/>
            <a:ext cx="4135114" cy="4135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a:extLst>
              <a:ext uri="{FF2B5EF4-FFF2-40B4-BE49-F238E27FC236}">
                <a16:creationId xmlns:a16="http://schemas.microsoft.com/office/drawing/2014/main" id="{47144944-D24C-3D70-8D74-082660FB0B04}"/>
              </a:ext>
            </a:extLst>
          </p:cNvPr>
          <p:cNvSpPr txBox="1"/>
          <p:nvPr/>
        </p:nvSpPr>
        <p:spPr>
          <a:xfrm>
            <a:off x="8681796" y="2721114"/>
            <a:ext cx="1047361" cy="707886"/>
          </a:xfrm>
          <a:prstGeom prst="rect">
            <a:avLst/>
          </a:prstGeom>
          <a:noFill/>
        </p:spPr>
        <p:txBody>
          <a:bodyPr wrap="square">
            <a:spAutoFit/>
          </a:bodyPr>
          <a:lstStyle/>
          <a:p>
            <a:r>
              <a:rPr lang="en-US" sz="4000" dirty="0">
                <a:solidFill>
                  <a:srgbClr val="002060"/>
                </a:solidFill>
              </a:rPr>
              <a:t>OF</a:t>
            </a:r>
            <a:endParaRPr lang="en-IN" sz="4000" dirty="0">
              <a:solidFill>
                <a:srgbClr val="002060"/>
              </a:solidFill>
            </a:endParaRPr>
          </a:p>
        </p:txBody>
      </p:sp>
    </p:spTree>
    <p:extLst>
      <p:ext uri="{BB962C8B-B14F-4D97-AF65-F5344CB8AC3E}">
        <p14:creationId xmlns:p14="http://schemas.microsoft.com/office/powerpoint/2010/main" val="1790853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8" name="TextBox 7">
            <a:extLst>
              <a:ext uri="{FF2B5EF4-FFF2-40B4-BE49-F238E27FC236}">
                <a16:creationId xmlns:a16="http://schemas.microsoft.com/office/drawing/2014/main" id="{3370429A-BB09-5031-CFFF-7BD658FA82D4}"/>
              </a:ext>
            </a:extLst>
          </p:cNvPr>
          <p:cNvSpPr txBox="1"/>
          <p:nvPr/>
        </p:nvSpPr>
        <p:spPr>
          <a:xfrm>
            <a:off x="850058" y="609600"/>
            <a:ext cx="9663953" cy="1416424"/>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747F35FE-6045-B9EE-A981-54BF3B39517A}"/>
              </a:ext>
            </a:extLst>
          </p:cNvPr>
          <p:cNvSpPr txBox="1"/>
          <p:nvPr/>
        </p:nvSpPr>
        <p:spPr>
          <a:xfrm>
            <a:off x="1102659" y="609600"/>
            <a:ext cx="9663953"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Our mobile application will improve the existing attendance systems by providing a more accurate, efficient, and secure way to track attendance, and reduce proxies which will ultimately save time and resources for educational institutions and businesses.</a:t>
            </a:r>
            <a:endParaRPr lang="en-IN" sz="2400" dirty="0"/>
          </a:p>
        </p:txBody>
      </p:sp>
      <p:sp>
        <p:nvSpPr>
          <p:cNvPr id="12" name="TextBox 11">
            <a:extLst>
              <a:ext uri="{FF2B5EF4-FFF2-40B4-BE49-F238E27FC236}">
                <a16:creationId xmlns:a16="http://schemas.microsoft.com/office/drawing/2014/main" id="{D419333B-D575-5A5E-161F-F51C0FBE6102}"/>
              </a:ext>
            </a:extLst>
          </p:cNvPr>
          <p:cNvSpPr txBox="1"/>
          <p:nvPr/>
        </p:nvSpPr>
        <p:spPr>
          <a:xfrm>
            <a:off x="1030146" y="2411960"/>
            <a:ext cx="9303776"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By using face recognition technology, our mobile application will reduce the risk of fraud and errors in attendance tracking, which will help to improve transparency and accountability in various sectors.</a:t>
            </a:r>
            <a:endParaRPr lang="en-IN" sz="2400" dirty="0"/>
          </a:p>
        </p:txBody>
      </p:sp>
      <p:sp>
        <p:nvSpPr>
          <p:cNvPr id="13" name="TextBox 12">
            <a:extLst>
              <a:ext uri="{FF2B5EF4-FFF2-40B4-BE49-F238E27FC236}">
                <a16:creationId xmlns:a16="http://schemas.microsoft.com/office/drawing/2014/main" id="{B1C3ECE9-B418-C135-0BF9-7A4231D59035}"/>
              </a:ext>
            </a:extLst>
          </p:cNvPr>
          <p:cNvSpPr txBox="1"/>
          <p:nvPr/>
        </p:nvSpPr>
        <p:spPr>
          <a:xfrm>
            <a:off x="1030146" y="4367556"/>
            <a:ext cx="8633011"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With our mobile application, teachers will no longer have to waste time manually signing attendance for each and every student</a:t>
            </a:r>
            <a:endParaRPr lang="en-IN" sz="2400" dirty="0"/>
          </a:p>
        </p:txBody>
      </p:sp>
    </p:spTree>
    <p:extLst>
      <p:ext uri="{BB962C8B-B14F-4D97-AF65-F5344CB8AC3E}">
        <p14:creationId xmlns:p14="http://schemas.microsoft.com/office/powerpoint/2010/main" val="378382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lid Colour Pictures | Download Free Images on Unsplash">
            <a:extLst>
              <a:ext uri="{FF2B5EF4-FFF2-40B4-BE49-F238E27FC236}">
                <a16:creationId xmlns:a16="http://schemas.microsoft.com/office/drawing/2014/main" id="{4C76C6B7-B6CB-6310-372C-32CD72DBC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32479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790C5920-D7D2-F706-40BE-A747AD8C29F6}"/>
              </a:ext>
            </a:extLst>
          </p:cNvPr>
          <p:cNvSpPr>
            <a:spLocks noGrp="1"/>
          </p:cNvSpPr>
          <p:nvPr>
            <p:ph type="title"/>
          </p:nvPr>
        </p:nvSpPr>
        <p:spPr>
          <a:xfrm>
            <a:off x="1894114" y="1640169"/>
            <a:ext cx="9274629" cy="2418647"/>
          </a:xfrm>
        </p:spPr>
        <p:txBody>
          <a:bodyPr>
            <a:normAutofit/>
          </a:bodyPr>
          <a:lstStyle/>
          <a:p>
            <a:r>
              <a:rPr lang="en-IN" sz="7200" b="1" dirty="0">
                <a:solidFill>
                  <a:schemeClr val="bg1">
                    <a:lumMod val="95000"/>
                    <a:lumOff val="5000"/>
                  </a:schemeClr>
                </a:solidFill>
              </a:rPr>
              <a:t>FEATURES OF PROJECT</a:t>
            </a:r>
            <a:br>
              <a:rPr lang="en-IN" dirty="0">
                <a:solidFill>
                  <a:schemeClr val="bg1">
                    <a:lumMod val="95000"/>
                    <a:lumOff val="5000"/>
                  </a:schemeClr>
                </a:solidFill>
              </a:rPr>
            </a:br>
            <a:endParaRPr lang="en-IN" dirty="0">
              <a:solidFill>
                <a:schemeClr val="bg1">
                  <a:lumMod val="95000"/>
                  <a:lumOff val="5000"/>
                </a:schemeClr>
              </a:solidFill>
            </a:endParaRPr>
          </a:p>
        </p:txBody>
      </p:sp>
    </p:spTree>
    <p:extLst>
      <p:ext uri="{BB962C8B-B14F-4D97-AF65-F5344CB8AC3E}">
        <p14:creationId xmlns:p14="http://schemas.microsoft.com/office/powerpoint/2010/main" val="1717168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8" name="TextBox 7">
            <a:extLst>
              <a:ext uri="{FF2B5EF4-FFF2-40B4-BE49-F238E27FC236}">
                <a16:creationId xmlns:a16="http://schemas.microsoft.com/office/drawing/2014/main" id="{3370429A-BB09-5031-CFFF-7BD658FA82D4}"/>
              </a:ext>
            </a:extLst>
          </p:cNvPr>
          <p:cNvSpPr txBox="1"/>
          <p:nvPr/>
        </p:nvSpPr>
        <p:spPr>
          <a:xfrm>
            <a:off x="774441" y="264021"/>
            <a:ext cx="9739571" cy="1997983"/>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747F35FE-6045-B9EE-A981-54BF3B39517A}"/>
              </a:ext>
            </a:extLst>
          </p:cNvPr>
          <p:cNvSpPr txBox="1"/>
          <p:nvPr/>
        </p:nvSpPr>
        <p:spPr>
          <a:xfrm>
            <a:off x="1050164" y="356355"/>
            <a:ext cx="9506306" cy="2585323"/>
          </a:xfrm>
          <a:prstGeom prst="rect">
            <a:avLst/>
          </a:prstGeom>
          <a:noFill/>
        </p:spPr>
        <p:txBody>
          <a:bodyPr wrap="square" rtlCol="0">
            <a:spAutoFit/>
          </a:bodyPr>
          <a:lstStyle/>
          <a:p>
            <a:pPr marL="285750" indent="-285750">
              <a:buFont typeface="Arial" panose="020B0604020202020204" pitchFamily="34" charset="0"/>
              <a:buChar char="•"/>
            </a:pPr>
            <a:r>
              <a:rPr lang="en-US" sz="2400" dirty="0"/>
              <a:t>Our Android application uses facial recognition technology to track attendance. The application uses the hardware face camera to detect faces in real-time. Faces are matched with the pre existing faces in the internal memory using advanced facial recognition Mobile FaceNet. Initially teachers login from login portal.</a:t>
            </a:r>
          </a:p>
          <a:p>
            <a:endParaRPr lang="en-US" dirty="0"/>
          </a:p>
          <a:p>
            <a:pPr marL="342900" indent="-342900">
              <a:buFont typeface="Arial" panose="020B0604020202020204" pitchFamily="34" charset="0"/>
              <a:buChar char="•"/>
            </a:pPr>
            <a:endParaRPr lang="en-IN" sz="2400" dirty="0"/>
          </a:p>
        </p:txBody>
      </p:sp>
      <p:sp>
        <p:nvSpPr>
          <p:cNvPr id="12" name="TextBox 11">
            <a:extLst>
              <a:ext uri="{FF2B5EF4-FFF2-40B4-BE49-F238E27FC236}">
                <a16:creationId xmlns:a16="http://schemas.microsoft.com/office/drawing/2014/main" id="{D419333B-D575-5A5E-161F-F51C0FBE6102}"/>
              </a:ext>
            </a:extLst>
          </p:cNvPr>
          <p:cNvSpPr txBox="1"/>
          <p:nvPr/>
        </p:nvSpPr>
        <p:spPr>
          <a:xfrm>
            <a:off x="1050164" y="2435290"/>
            <a:ext cx="924869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If a match is found, the student is marked present for a particular subject on a particular day in the excel document. Attendance is automatically updated in the application's records. This process ensures accurate and reliable attendance tracking and eliminates the need for manual attendance marking</a:t>
            </a:r>
          </a:p>
        </p:txBody>
      </p:sp>
      <p:sp>
        <p:nvSpPr>
          <p:cNvPr id="2" name="TextBox 1">
            <a:extLst>
              <a:ext uri="{FF2B5EF4-FFF2-40B4-BE49-F238E27FC236}">
                <a16:creationId xmlns:a16="http://schemas.microsoft.com/office/drawing/2014/main" id="{D6FEE357-C396-501D-A6F2-6C2020886A41}"/>
              </a:ext>
            </a:extLst>
          </p:cNvPr>
          <p:cNvSpPr txBox="1"/>
          <p:nvPr/>
        </p:nvSpPr>
        <p:spPr>
          <a:xfrm>
            <a:off x="1027308" y="4595997"/>
            <a:ext cx="9142411" cy="1200329"/>
          </a:xfrm>
          <a:prstGeom prst="rect">
            <a:avLst/>
          </a:prstGeom>
          <a:noFill/>
        </p:spPr>
        <p:txBody>
          <a:bodyPr wrap="square" rtlCol="0">
            <a:spAutoFit/>
          </a:bodyPr>
          <a:lstStyle/>
          <a:p>
            <a:pPr marL="342900" indent="-342900">
              <a:buFont typeface="Arial" panose="020B0604020202020204" pitchFamily="34" charset="0"/>
              <a:buChar char="•"/>
            </a:pPr>
            <a:r>
              <a:rPr lang="en-IN" sz="2400" dirty="0"/>
              <a:t>We use Apache POI to create workbooks and excel sheets inside the workbook. The teachers are given the choice to have their own excel file name.</a:t>
            </a:r>
          </a:p>
        </p:txBody>
      </p:sp>
    </p:spTree>
    <p:extLst>
      <p:ext uri="{BB962C8B-B14F-4D97-AF65-F5344CB8AC3E}">
        <p14:creationId xmlns:p14="http://schemas.microsoft.com/office/powerpoint/2010/main" val="346372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 grpId="0"/>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CA72677B-2F8C-4192-8EBE-D360BE3B20F6}"/>
    </a:ext>
  </a:extLst>
</a:theme>
</file>

<file path=docProps/app.xml><?xml version="1.0" encoding="utf-8"?>
<Properties xmlns="http://schemas.openxmlformats.org/officeDocument/2006/extended-properties" xmlns:vt="http://schemas.openxmlformats.org/officeDocument/2006/docPropsVTypes">
  <Template>TM03457496[[fn=Parallax]]</Template>
  <TotalTime>602</TotalTime>
  <Words>1789</Words>
  <Application>Microsoft Office PowerPoint</Application>
  <PresentationFormat>Widescreen</PresentationFormat>
  <Paragraphs>109</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Retrospect</vt:lpstr>
      <vt:lpstr>                  Application Development – Python Explore </vt:lpstr>
      <vt:lpstr>PowerPoint Presentation</vt:lpstr>
      <vt:lpstr>AGENDA :</vt:lpstr>
      <vt:lpstr>Abstract :</vt:lpstr>
      <vt:lpstr>Introduction :</vt:lpstr>
      <vt:lpstr>PowerPoint Presentation</vt:lpstr>
      <vt:lpstr>PowerPoint Presentation</vt:lpstr>
      <vt:lpstr>FEATURES OF PROJECT </vt:lpstr>
      <vt:lpstr>PowerPoint Presentation</vt:lpstr>
      <vt:lpstr>TECHNOIOGIES EMPLOYED :</vt:lpstr>
      <vt:lpstr>PowerPoint Presentation</vt:lpstr>
      <vt:lpstr>PROPOSED SYSTEM :</vt:lpstr>
      <vt:lpstr>PowerPoint Presentation</vt:lpstr>
      <vt:lpstr>PowerPoint Presentation</vt:lpstr>
      <vt:lpstr>FLOW CHART :</vt:lpstr>
      <vt:lpstr>PowerPoint Presentation</vt:lpstr>
      <vt:lpstr>PowerPoint Presentation</vt:lpstr>
      <vt:lpstr>Working :</vt:lpstr>
      <vt:lpstr>PowerPoint Presentation</vt:lpstr>
      <vt:lpstr>PowerPoint Presentation</vt:lpstr>
      <vt:lpstr>System requirements :</vt:lpstr>
      <vt:lpstr>Screen shorts :</vt:lpstr>
      <vt:lpstr>PowerPoint Presentation</vt:lpstr>
      <vt:lpstr>PowerPoint Presentation</vt:lpstr>
      <vt:lpstr>PowerPoint Presentation</vt:lpstr>
      <vt:lpstr>PowerPoint Presentation</vt:lpstr>
      <vt:lpstr>Limitations</vt:lpstr>
      <vt:lpstr>Conclusion :</vt:lpstr>
      <vt:lpstr>Future 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Detection Using Convolutional Neural Networks</dc:title>
  <dc:creator>T VaruN</dc:creator>
  <cp:lastModifiedBy>ROHITH REDDY MURTHALA</cp:lastModifiedBy>
  <cp:revision>104</cp:revision>
  <dcterms:created xsi:type="dcterms:W3CDTF">2020-02-20T06:08:00Z</dcterms:created>
  <dcterms:modified xsi:type="dcterms:W3CDTF">2023-05-30T11:26:39Z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1033-11.2.0.10382</vt:lpwstr>
  </property>
  <property fmtid="{D5CDD505-2E9C-101B-9397-08002B2CF9AE}" pid="3" name="ICV">
    <vt:lpwstr>BFBD0B4FC6A14DBA9A479DE3CD170D75</vt:lpwstr>
  </property>
</Properties>
</file>